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9" r:id="rId5"/>
    <p:sldId id="292" r:id="rId6"/>
    <p:sldId id="260" r:id="rId7"/>
    <p:sldId id="263" r:id="rId8"/>
    <p:sldId id="271" r:id="rId9"/>
    <p:sldId id="268" r:id="rId10"/>
    <p:sldId id="269" r:id="rId11"/>
    <p:sldId id="270" r:id="rId12"/>
    <p:sldId id="265" r:id="rId13"/>
    <p:sldId id="261" r:id="rId14"/>
    <p:sldId id="272" r:id="rId15"/>
    <p:sldId id="273" r:id="rId16"/>
    <p:sldId id="275" r:id="rId17"/>
    <p:sldId id="276" r:id="rId18"/>
    <p:sldId id="278" r:id="rId19"/>
    <p:sldId id="277" r:id="rId20"/>
    <p:sldId id="279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1" r:id="rId31"/>
    <p:sldId id="264" r:id="rId32"/>
    <p:sldId id="266" r:id="rId33"/>
    <p:sldId id="258" r:id="rId34"/>
    <p:sldId id="26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NDA Ernesto" initials="LE" lastIdx="1" clrIdx="0">
    <p:extLst>
      <p:ext uri="{19B8F6BF-5375-455C-9EA6-DF929625EA0E}">
        <p15:presenceInfo xmlns:p15="http://schemas.microsoft.com/office/powerpoint/2012/main" userId="S::ernesto.landa@coga.pe::dfc59a45-8be5-4f69-b13f-876c269db0d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4C91"/>
    <a:srgbClr val="FFCB3F"/>
    <a:srgbClr val="335597"/>
    <a:srgbClr val="506289"/>
    <a:srgbClr val="4C6A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660"/>
  </p:normalViewPr>
  <p:slideViewPr>
    <p:cSldViewPr snapToGrid="0">
      <p:cViewPr>
        <p:scale>
          <a:sx n="88" d="100"/>
          <a:sy n="88" d="100"/>
        </p:scale>
        <p:origin x="944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02T06:42:19.363" idx="1">
    <p:pos x="6491" y="576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2/3/19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653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2/3/19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390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2/3/19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22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2/3/19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457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2/3/19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017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2/3/19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965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2/3/19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664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2/3/19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944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2/3/19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507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2/3/19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822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2/3/19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815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89035-38C8-4C45-A3B6-5FF89618A9CC}" type="datetimeFigureOut">
              <a:rPr lang="es-ES" smtClean="0"/>
              <a:t>2/3/19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32BC1-7ACB-4952-A2D2-AEDA07DF79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2869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tiff"/><Relationship Id="rId11" Type="http://schemas.openxmlformats.org/officeDocument/2006/relationships/image" Target="../media/image22.tiff"/><Relationship Id="rId5" Type="http://schemas.openxmlformats.org/officeDocument/2006/relationships/image" Target="../media/image17.tiff"/><Relationship Id="rId10" Type="http://schemas.openxmlformats.org/officeDocument/2006/relationships/image" Target="../media/image21.tiff"/><Relationship Id="rId4" Type="http://schemas.openxmlformats.org/officeDocument/2006/relationships/image" Target="../media/image16.tiff"/><Relationship Id="rId9" Type="http://schemas.openxmlformats.org/officeDocument/2006/relationships/image" Target="../media/image20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1.xml"/><Relationship Id="rId4" Type="http://schemas.openxmlformats.org/officeDocument/2006/relationships/image" Target="../media/image24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3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53144" y="778075"/>
            <a:ext cx="10998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rgbClr val="4C6AA3"/>
                </a:solidFill>
                <a:latin typeface="Keep Calm Med" pitchFamily="2" charset="0"/>
              </a:rPr>
              <a:t>SISTEMAS SCADA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2F13F3C-6B4F-4F4E-BE97-29668A2043D9}"/>
              </a:ext>
            </a:extLst>
          </p:cNvPr>
          <p:cNvSpPr txBox="1"/>
          <p:nvPr/>
        </p:nvSpPr>
        <p:spPr>
          <a:xfrm>
            <a:off x="502920" y="1582809"/>
            <a:ext cx="11299371" cy="4620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284C91"/>
                </a:solidFill>
                <a:latin typeface="Myriad Pro" panose="020B0503030403020204" pitchFamily="34" charset="0"/>
              </a:rPr>
              <a:t>Monitorea</a:t>
            </a:r>
            <a:r>
              <a:rPr lang="en-US" sz="2200" dirty="0">
                <a:solidFill>
                  <a:srgbClr val="284C91"/>
                </a:solidFill>
                <a:latin typeface="Myriad Pro" panose="020B0503030403020204" pitchFamily="34" charset="0"/>
              </a:rPr>
              <a:t> y </a:t>
            </a:r>
            <a:r>
              <a:rPr lang="en-US" sz="2200" dirty="0" err="1">
                <a:solidFill>
                  <a:srgbClr val="284C91"/>
                </a:solidFill>
                <a:latin typeface="Myriad Pro" panose="020B0503030403020204" pitchFamily="34" charset="0"/>
              </a:rPr>
              <a:t>Controla</a:t>
            </a:r>
            <a:r>
              <a:rPr lang="en-US" sz="2200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2200" dirty="0" err="1">
                <a:solidFill>
                  <a:srgbClr val="284C91"/>
                </a:solidFill>
                <a:latin typeface="Myriad Pro" panose="020B0503030403020204" pitchFamily="34" charset="0"/>
              </a:rPr>
              <a:t>todos</a:t>
            </a:r>
            <a:r>
              <a:rPr lang="en-US" sz="2200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2200" dirty="0" err="1">
                <a:solidFill>
                  <a:srgbClr val="284C91"/>
                </a:solidFill>
                <a:latin typeface="Myriad Pro" panose="020B0503030403020204" pitchFamily="34" charset="0"/>
              </a:rPr>
              <a:t>los</a:t>
            </a:r>
            <a:r>
              <a:rPr lang="en-US" sz="2200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2200" dirty="0" err="1">
                <a:solidFill>
                  <a:srgbClr val="284C91"/>
                </a:solidFill>
                <a:latin typeface="Myriad Pro" panose="020B0503030403020204" pitchFamily="34" charset="0"/>
              </a:rPr>
              <a:t>procesos</a:t>
            </a:r>
            <a:r>
              <a:rPr lang="en-US" sz="2200" dirty="0">
                <a:solidFill>
                  <a:srgbClr val="284C91"/>
                </a:solidFill>
                <a:latin typeface="Myriad Pro" panose="020B0503030403020204" pitchFamily="34" charset="0"/>
              </a:rPr>
              <a:t> y sub-</a:t>
            </a:r>
            <a:r>
              <a:rPr lang="en-US" sz="2200" dirty="0" err="1">
                <a:solidFill>
                  <a:srgbClr val="284C91"/>
                </a:solidFill>
                <a:latin typeface="Myriad Pro" panose="020B0503030403020204" pitchFamily="34" charset="0"/>
              </a:rPr>
              <a:t>procesos</a:t>
            </a:r>
            <a:r>
              <a:rPr lang="en-US" sz="2200" dirty="0">
                <a:solidFill>
                  <a:srgbClr val="284C91"/>
                </a:solidFill>
                <a:latin typeface="Myriad Pro" panose="020B0503030403020204" pitchFamily="34" charset="0"/>
              </a:rPr>
              <a:t> de la </a:t>
            </a:r>
            <a:r>
              <a:rPr lang="en-US" sz="2200" dirty="0" err="1">
                <a:solidFill>
                  <a:srgbClr val="284C91"/>
                </a:solidFill>
                <a:latin typeface="Myriad Pro" panose="020B0503030403020204" pitchFamily="34" charset="0"/>
              </a:rPr>
              <a:t>operación</a:t>
            </a:r>
            <a:r>
              <a:rPr lang="en-US" sz="2200" dirty="0">
                <a:solidFill>
                  <a:srgbClr val="284C91"/>
                </a:solidFill>
                <a:latin typeface="Myriad Pro" panose="020B0503030403020204" pitchFamily="34" charset="0"/>
              </a:rPr>
              <a:t> industrial.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284C91"/>
                </a:solidFill>
                <a:latin typeface="Myriad Pro" panose="020B0503030403020204" pitchFamily="34" charset="0"/>
              </a:rPr>
              <a:t>Sistemas</a:t>
            </a:r>
            <a:r>
              <a:rPr lang="en-US" sz="2200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2200" dirty="0" err="1">
                <a:solidFill>
                  <a:srgbClr val="284C91"/>
                </a:solidFill>
                <a:latin typeface="Myriad Pro" panose="020B0503030403020204" pitchFamily="34" charset="0"/>
              </a:rPr>
              <a:t>propietarios</a:t>
            </a:r>
            <a:r>
              <a:rPr lang="en-US" sz="2200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2200" dirty="0" err="1">
                <a:solidFill>
                  <a:srgbClr val="284C91"/>
                </a:solidFill>
                <a:latin typeface="Myriad Pro" panose="020B0503030403020204" pitchFamily="34" charset="0"/>
              </a:rPr>
              <a:t>estándares</a:t>
            </a:r>
            <a:r>
              <a:rPr lang="en-US" sz="2200" dirty="0">
                <a:solidFill>
                  <a:srgbClr val="284C91"/>
                </a:solidFill>
                <a:latin typeface="Myriad Pro" panose="020B0503030403020204" pitchFamily="34" charset="0"/>
              </a:rPr>
              <a:t> e </a:t>
            </a:r>
            <a:r>
              <a:rPr lang="en-US" sz="2200" dirty="0" err="1">
                <a:solidFill>
                  <a:srgbClr val="284C91"/>
                </a:solidFill>
                <a:latin typeface="Myriad Pro" panose="020B0503030403020204" pitchFamily="34" charset="0"/>
              </a:rPr>
              <a:t>integrables</a:t>
            </a:r>
            <a:r>
              <a:rPr lang="en-US" sz="2200" dirty="0">
                <a:solidFill>
                  <a:srgbClr val="284C91"/>
                </a:solidFill>
                <a:latin typeface="Myriad Pro" panose="020B0503030403020204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284C91"/>
                </a:solidFill>
                <a:latin typeface="Myriad Pro" panose="020B0503030403020204" pitchFamily="34" charset="0"/>
              </a:rPr>
              <a:t>Vulnerables</a:t>
            </a:r>
            <a:r>
              <a:rPr lang="en-US" sz="2200" dirty="0">
                <a:solidFill>
                  <a:srgbClr val="284C91"/>
                </a:solidFill>
                <a:latin typeface="Myriad Pro" panose="020B0503030403020204" pitchFamily="34" charset="0"/>
              </a:rPr>
              <a:t> a las </a:t>
            </a:r>
            <a:r>
              <a:rPr lang="en-US" sz="2200" dirty="0" err="1">
                <a:solidFill>
                  <a:srgbClr val="284C91"/>
                </a:solidFill>
                <a:latin typeface="Myriad Pro" panose="020B0503030403020204" pitchFamily="34" charset="0"/>
              </a:rPr>
              <a:t>amenazas</a:t>
            </a:r>
            <a:r>
              <a:rPr lang="en-US" sz="2200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2200" dirty="0" err="1">
                <a:solidFill>
                  <a:srgbClr val="284C91"/>
                </a:solidFill>
                <a:latin typeface="Myriad Pro" panose="020B0503030403020204" pitchFamily="34" charset="0"/>
              </a:rPr>
              <a:t>Cibernéticas</a:t>
            </a:r>
            <a:endParaRPr lang="en-US" sz="2200" dirty="0">
              <a:solidFill>
                <a:srgbClr val="284C91"/>
              </a:solidFill>
              <a:latin typeface="Myriad Pro" panose="020B0503030403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284C91"/>
                </a:solidFill>
                <a:latin typeface="Myriad Pro" panose="020B0503030403020204" pitchFamily="34" charset="0"/>
              </a:rPr>
              <a:t>De </a:t>
            </a:r>
            <a:r>
              <a:rPr lang="en-US" sz="2200" dirty="0" err="1">
                <a:solidFill>
                  <a:srgbClr val="284C91"/>
                </a:solidFill>
                <a:latin typeface="Myriad Pro" panose="020B0503030403020204" pitchFamily="34" charset="0"/>
              </a:rPr>
              <a:t>materializarse</a:t>
            </a:r>
            <a:r>
              <a:rPr lang="en-US" sz="2200" dirty="0">
                <a:solidFill>
                  <a:srgbClr val="284C91"/>
                </a:solidFill>
                <a:latin typeface="Myriad Pro" panose="020B0503030403020204" pitchFamily="34" charset="0"/>
              </a:rPr>
              <a:t> un </a:t>
            </a:r>
            <a:r>
              <a:rPr lang="en-US" sz="2200" dirty="0" err="1">
                <a:solidFill>
                  <a:srgbClr val="284C91"/>
                </a:solidFill>
                <a:latin typeface="Myriad Pro" panose="020B0503030403020204" pitchFamily="34" charset="0"/>
              </a:rPr>
              <a:t>ataque</a:t>
            </a:r>
            <a:r>
              <a:rPr lang="en-US" sz="2200" dirty="0">
                <a:solidFill>
                  <a:srgbClr val="284C91"/>
                </a:solidFill>
                <a:latin typeface="Myriad Pro" panose="020B0503030403020204" pitchFamily="34" charset="0"/>
              </a:rPr>
              <a:t> se </a:t>
            </a:r>
            <a:r>
              <a:rPr lang="en-US" sz="2200" dirty="0" err="1">
                <a:solidFill>
                  <a:srgbClr val="284C91"/>
                </a:solidFill>
                <a:latin typeface="Myriad Pro" panose="020B0503030403020204" pitchFamily="34" charset="0"/>
              </a:rPr>
              <a:t>tienen</a:t>
            </a:r>
            <a:r>
              <a:rPr lang="en-US" sz="2200" dirty="0">
                <a:solidFill>
                  <a:srgbClr val="284C91"/>
                </a:solidFill>
                <a:latin typeface="Myriad Pro" panose="020B0503030403020204" pitchFamily="34" charset="0"/>
              </a:rPr>
              <a:t> graves </a:t>
            </a:r>
            <a:r>
              <a:rPr lang="en-US" sz="2200" dirty="0" err="1">
                <a:solidFill>
                  <a:srgbClr val="284C91"/>
                </a:solidFill>
                <a:latin typeface="Myriad Pro" panose="020B0503030403020204" pitchFamily="34" charset="0"/>
              </a:rPr>
              <a:t>consecuencias</a:t>
            </a:r>
            <a:r>
              <a:rPr lang="en-US" sz="2200" dirty="0">
                <a:solidFill>
                  <a:srgbClr val="284C91"/>
                </a:solidFill>
                <a:latin typeface="Myriad Pro" panose="020B0503030403020204" pitchFamily="34" charset="0"/>
              </a:rPr>
              <a:t>: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284C91"/>
                </a:solidFill>
                <a:latin typeface="Myriad Pro" panose="020B0503030403020204" pitchFamily="34" charset="0"/>
              </a:rPr>
              <a:t>En</a:t>
            </a:r>
            <a:r>
              <a:rPr lang="en-US" sz="2200" dirty="0">
                <a:solidFill>
                  <a:srgbClr val="284C91"/>
                </a:solidFill>
                <a:latin typeface="Myriad Pro" panose="020B0503030403020204" pitchFamily="34" charset="0"/>
              </a:rPr>
              <a:t> la </a:t>
            </a:r>
            <a:r>
              <a:rPr lang="en-US" sz="2200" dirty="0" err="1">
                <a:solidFill>
                  <a:srgbClr val="284C91"/>
                </a:solidFill>
                <a:latin typeface="Myriad Pro" panose="020B0503030403020204" pitchFamily="34" charset="0"/>
              </a:rPr>
              <a:t>vida</a:t>
            </a:r>
            <a:r>
              <a:rPr lang="en-US" sz="2200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2200" dirty="0" err="1">
                <a:solidFill>
                  <a:srgbClr val="284C91"/>
                </a:solidFill>
                <a:latin typeface="Myriad Pro" panose="020B0503030403020204" pitchFamily="34" charset="0"/>
              </a:rPr>
              <a:t>humana</a:t>
            </a:r>
            <a:endParaRPr lang="en-US" sz="2200" dirty="0">
              <a:solidFill>
                <a:srgbClr val="284C91"/>
              </a:solidFill>
              <a:latin typeface="Myriad Pro" panose="020B0503030403020204" pitchFamily="34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284C91"/>
                </a:solidFill>
                <a:latin typeface="Myriad Pro" panose="020B0503030403020204" pitchFamily="34" charset="0"/>
              </a:rPr>
              <a:t>En</a:t>
            </a:r>
            <a:r>
              <a:rPr lang="en-US" sz="2200" dirty="0">
                <a:solidFill>
                  <a:srgbClr val="284C91"/>
                </a:solidFill>
                <a:latin typeface="Myriad Pro" panose="020B0503030403020204" pitchFamily="34" charset="0"/>
              </a:rPr>
              <a:t> el Medio </a:t>
            </a:r>
            <a:r>
              <a:rPr lang="en-US" sz="2200" dirty="0" err="1">
                <a:solidFill>
                  <a:srgbClr val="284C91"/>
                </a:solidFill>
                <a:latin typeface="Myriad Pro" panose="020B0503030403020204" pitchFamily="34" charset="0"/>
              </a:rPr>
              <a:t>Ambiente</a:t>
            </a:r>
            <a:endParaRPr lang="en-US" sz="2200" dirty="0">
              <a:solidFill>
                <a:srgbClr val="284C91"/>
              </a:solidFill>
              <a:latin typeface="Myriad Pro" panose="020B0503030403020204" pitchFamily="34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284C91"/>
                </a:solidFill>
                <a:latin typeface="Myriad Pro" panose="020B0503030403020204" pitchFamily="34" charset="0"/>
              </a:rPr>
              <a:t>En</a:t>
            </a:r>
            <a:r>
              <a:rPr lang="en-US" sz="2200" dirty="0">
                <a:solidFill>
                  <a:srgbClr val="284C91"/>
                </a:solidFill>
                <a:latin typeface="Myriad Pro" panose="020B0503030403020204" pitchFamily="34" charset="0"/>
              </a:rPr>
              <a:t> la </a:t>
            </a:r>
            <a:r>
              <a:rPr lang="en-US" sz="2200" dirty="0" err="1">
                <a:solidFill>
                  <a:srgbClr val="284C91"/>
                </a:solidFill>
                <a:latin typeface="Myriad Pro" panose="020B0503030403020204" pitchFamily="34" charset="0"/>
              </a:rPr>
              <a:t>Operación</a:t>
            </a:r>
            <a:endParaRPr lang="en-US" sz="2200" dirty="0">
              <a:solidFill>
                <a:srgbClr val="284C91"/>
              </a:solidFill>
              <a:latin typeface="Myriad Pro" panose="020B0503030403020204" pitchFamily="34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284C91"/>
                </a:solidFill>
                <a:latin typeface="Myriad Pro" panose="020B0503030403020204" pitchFamily="34" charset="0"/>
              </a:rPr>
              <a:t>En</a:t>
            </a:r>
            <a:r>
              <a:rPr lang="en-US" sz="2200" dirty="0">
                <a:solidFill>
                  <a:srgbClr val="284C91"/>
                </a:solidFill>
                <a:latin typeface="Myriad Pro" panose="020B0503030403020204" pitchFamily="34" charset="0"/>
              </a:rPr>
              <a:t> la </a:t>
            </a:r>
            <a:r>
              <a:rPr lang="en-US" sz="2200" dirty="0" err="1">
                <a:solidFill>
                  <a:srgbClr val="284C91"/>
                </a:solidFill>
                <a:latin typeface="Myriad Pro" panose="020B0503030403020204" pitchFamily="34" charset="0"/>
              </a:rPr>
              <a:t>Economía</a:t>
            </a:r>
            <a:r>
              <a:rPr lang="en-US" sz="2200" dirty="0">
                <a:solidFill>
                  <a:srgbClr val="284C91"/>
                </a:solidFill>
                <a:latin typeface="Myriad Pro" panose="020B0503030403020204" pitchFamily="34" charset="0"/>
              </a:rPr>
              <a:t> de un País</a:t>
            </a:r>
          </a:p>
          <a:p>
            <a:pPr algn="just">
              <a:lnSpc>
                <a:spcPct val="150000"/>
              </a:lnSpc>
            </a:pPr>
            <a:endParaRPr lang="en-US" sz="2200" dirty="0">
              <a:solidFill>
                <a:srgbClr val="284C91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06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47A4F24-E9DE-E243-B706-6107378B7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A0635A9-C198-D34E-B8B3-F7CE67514448}"/>
              </a:ext>
            </a:extLst>
          </p:cNvPr>
          <p:cNvSpPr txBox="1"/>
          <p:nvPr/>
        </p:nvSpPr>
        <p:spPr>
          <a:xfrm>
            <a:off x="596537" y="356521"/>
            <a:ext cx="109989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rgbClr val="4C6AA3"/>
                </a:solidFill>
                <a:latin typeface="Keep Calm Med" pitchFamily="2" charset="0"/>
              </a:rPr>
              <a:t>CIBERSEGURIDAD INDUSTRIAL </a:t>
            </a:r>
            <a:br>
              <a:rPr lang="es-ES" sz="3200" dirty="0">
                <a:solidFill>
                  <a:srgbClr val="4C6AA3"/>
                </a:solidFill>
                <a:latin typeface="Keep Calm Med" pitchFamily="2" charset="0"/>
              </a:rPr>
            </a:br>
            <a:r>
              <a:rPr lang="es-ES" sz="3200" dirty="0">
                <a:solidFill>
                  <a:srgbClr val="4C6AA3"/>
                </a:solidFill>
                <a:latin typeface="Keep Calm Med" pitchFamily="2" charset="0"/>
              </a:rPr>
              <a:t>(</a:t>
            </a:r>
            <a:r>
              <a:rPr lang="es-ES" sz="3200" dirty="0" err="1">
                <a:solidFill>
                  <a:srgbClr val="4C6AA3"/>
                </a:solidFill>
                <a:latin typeface="Keep Calm Med" pitchFamily="2" charset="0"/>
              </a:rPr>
              <a:t>Operational</a:t>
            </a:r>
            <a:r>
              <a:rPr lang="es-ES" sz="3200" dirty="0">
                <a:solidFill>
                  <a:srgbClr val="4C6AA3"/>
                </a:solidFill>
                <a:latin typeface="Keep Calm Med" pitchFamily="2" charset="0"/>
              </a:rPr>
              <a:t> </a:t>
            </a:r>
            <a:r>
              <a:rPr lang="es-ES" sz="3200" dirty="0" err="1">
                <a:solidFill>
                  <a:srgbClr val="4C6AA3"/>
                </a:solidFill>
                <a:latin typeface="Keep Calm Med" pitchFamily="2" charset="0"/>
              </a:rPr>
              <a:t>Technology</a:t>
            </a:r>
            <a:r>
              <a:rPr lang="es-ES" sz="3200" dirty="0">
                <a:solidFill>
                  <a:srgbClr val="4C6AA3"/>
                </a:solidFill>
                <a:latin typeface="Keep Calm Med" pitchFamily="2" charset="0"/>
              </a:rPr>
              <a:t>)</a:t>
            </a:r>
          </a:p>
        </p:txBody>
      </p:sp>
      <p:sp>
        <p:nvSpPr>
          <p:cNvPr id="2" name="Triángulo 1">
            <a:extLst>
              <a:ext uri="{FF2B5EF4-FFF2-40B4-BE49-F238E27FC236}">
                <a16:creationId xmlns:a16="http://schemas.microsoft.com/office/drawing/2014/main" id="{9EF278AC-66CD-554D-A4D8-C8905E73DC49}"/>
              </a:ext>
            </a:extLst>
          </p:cNvPr>
          <p:cNvSpPr/>
          <p:nvPr/>
        </p:nvSpPr>
        <p:spPr>
          <a:xfrm>
            <a:off x="2606800" y="2905836"/>
            <a:ext cx="1992927" cy="1443078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atin typeface="Myriad Pro" panose="020B0503030403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756D31C-6C19-0E46-AF01-AF37407CC5CC}"/>
              </a:ext>
            </a:extLst>
          </p:cNvPr>
          <p:cNvSpPr txBox="1"/>
          <p:nvPr/>
        </p:nvSpPr>
        <p:spPr>
          <a:xfrm>
            <a:off x="1452135" y="3943416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>
                <a:latin typeface="Myriad Pro" panose="020B0503030403020204" pitchFamily="34" charset="0"/>
              </a:rPr>
              <a:t>Integridad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52ABEFF-2426-6641-9784-6F40AA968A45}"/>
              </a:ext>
            </a:extLst>
          </p:cNvPr>
          <p:cNvSpPr txBox="1"/>
          <p:nvPr/>
        </p:nvSpPr>
        <p:spPr>
          <a:xfrm>
            <a:off x="2704868" y="2559238"/>
            <a:ext cx="18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Myriad Pro" panose="020B0503030403020204" pitchFamily="34" charset="0"/>
              </a:rPr>
              <a:t>Confidencialidad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9F7BFF8-D33D-6544-91E8-925D36005B56}"/>
              </a:ext>
            </a:extLst>
          </p:cNvPr>
          <p:cNvSpPr txBox="1"/>
          <p:nvPr/>
        </p:nvSpPr>
        <p:spPr>
          <a:xfrm>
            <a:off x="4758511" y="3937093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>
                <a:latin typeface="Myriad Pro" panose="020B0503030403020204" pitchFamily="34" charset="0"/>
              </a:rPr>
              <a:t>Disponibilidad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1F7EA9B-A615-0146-8E64-EDF24DC88033}"/>
              </a:ext>
            </a:extLst>
          </p:cNvPr>
          <p:cNvSpPr/>
          <p:nvPr/>
        </p:nvSpPr>
        <p:spPr>
          <a:xfrm>
            <a:off x="732767" y="1673022"/>
            <a:ext cx="6083730" cy="2675523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atin typeface="Myriad Pro" panose="020B0503030403020204" pitchFamily="34" charset="0"/>
            </a:endParaRP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D5104D2C-2914-8E45-B8B2-266CF4188DBD}"/>
              </a:ext>
            </a:extLst>
          </p:cNvPr>
          <p:cNvGrpSpPr/>
          <p:nvPr/>
        </p:nvGrpSpPr>
        <p:grpSpPr>
          <a:xfrm>
            <a:off x="596537" y="1502749"/>
            <a:ext cx="10661751" cy="4662050"/>
            <a:chOff x="596537" y="1502749"/>
            <a:chExt cx="10661751" cy="4662050"/>
          </a:xfrm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2A8F5686-4979-604E-AA7E-F50ABDC0AA4D}"/>
                </a:ext>
              </a:extLst>
            </p:cNvPr>
            <p:cNvSpPr/>
            <p:nvPr/>
          </p:nvSpPr>
          <p:spPr>
            <a:xfrm>
              <a:off x="9140309" y="1640769"/>
              <a:ext cx="164737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2400" b="1" i="1" dirty="0">
                  <a:solidFill>
                    <a:schemeClr val="accent4">
                      <a:lumMod val="75000"/>
                    </a:schemeClr>
                  </a:solidFill>
                </a:rPr>
                <a:t>Enfoque OT</a:t>
              </a:r>
            </a:p>
          </p:txBody>
        </p:sp>
        <p:sp>
          <p:nvSpPr>
            <p:cNvPr id="10" name="Triángulo 9">
              <a:extLst>
                <a:ext uri="{FF2B5EF4-FFF2-40B4-BE49-F238E27FC236}">
                  <a16:creationId xmlns:a16="http://schemas.microsoft.com/office/drawing/2014/main" id="{2C112051-F72B-5B44-B1EE-7BBB66648688}"/>
                </a:ext>
              </a:extLst>
            </p:cNvPr>
            <p:cNvSpPr/>
            <p:nvPr/>
          </p:nvSpPr>
          <p:spPr>
            <a:xfrm flipV="1">
              <a:off x="2600337" y="4397877"/>
              <a:ext cx="1999641" cy="1384304"/>
            </a:xfrm>
            <a:prstGeom prst="triangle">
              <a:avLst/>
            </a:prstGeom>
            <a:solidFill>
              <a:srgbClr val="FFCB3F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highlight>
                  <a:srgbClr val="FFFF00"/>
                </a:highlight>
                <a:latin typeface="Myriad Pro" panose="020B0503030403020204" pitchFamily="34" charset="0"/>
              </a:endParaRP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1FE171F0-5D38-0B4A-9263-730FCE621E3B}"/>
                </a:ext>
              </a:extLst>
            </p:cNvPr>
            <p:cNvSpPr txBox="1"/>
            <p:nvPr/>
          </p:nvSpPr>
          <p:spPr>
            <a:xfrm>
              <a:off x="3157898" y="5757057"/>
              <a:ext cx="9396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b="1" dirty="0">
                  <a:latin typeface="Myriad Pro" panose="020B0503030403020204" pitchFamily="34" charset="0"/>
                </a:rPr>
                <a:t>Control</a:t>
              </a:r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369A1A17-E781-BF49-96DB-63981D8CAB27}"/>
                </a:ext>
              </a:extLst>
            </p:cNvPr>
            <p:cNvSpPr/>
            <p:nvPr/>
          </p:nvSpPr>
          <p:spPr>
            <a:xfrm>
              <a:off x="596537" y="1502749"/>
              <a:ext cx="10661751" cy="4662050"/>
            </a:xfrm>
            <a:prstGeom prst="rect">
              <a:avLst/>
            </a:prstGeom>
            <a:noFill/>
            <a:ln>
              <a:prstDash val="lg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>
                <a:latin typeface="Myriad Pro" panose="020B0503030403020204" pitchFamily="34" charset="0"/>
              </a:endParaRPr>
            </a:p>
          </p:txBody>
        </p:sp>
      </p:grpSp>
      <p:sp>
        <p:nvSpPr>
          <p:cNvPr id="13" name="Rectángulo 12">
            <a:extLst>
              <a:ext uri="{FF2B5EF4-FFF2-40B4-BE49-F238E27FC236}">
                <a16:creationId xmlns:a16="http://schemas.microsoft.com/office/drawing/2014/main" id="{A84EF9F2-1CA6-EB44-B6F2-B723D10BE9B5}"/>
              </a:ext>
            </a:extLst>
          </p:cNvPr>
          <p:cNvSpPr/>
          <p:nvPr/>
        </p:nvSpPr>
        <p:spPr>
          <a:xfrm>
            <a:off x="838009" y="1788588"/>
            <a:ext cx="15306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b="1" i="1" dirty="0">
                <a:solidFill>
                  <a:srgbClr val="0070C0"/>
                </a:solidFill>
              </a:rPr>
              <a:t>Enfoque IT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FA9CAD03-345B-514C-87F7-CA6A046AD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998" y="1480811"/>
            <a:ext cx="1238998" cy="1077218"/>
          </a:xfrm>
          <a:prstGeom prst="rect">
            <a:avLst/>
          </a:prstGeom>
        </p:spPr>
      </p:pic>
      <p:grpSp>
        <p:nvGrpSpPr>
          <p:cNvPr id="19" name="Grupo 18">
            <a:extLst>
              <a:ext uri="{FF2B5EF4-FFF2-40B4-BE49-F238E27FC236}">
                <a16:creationId xmlns:a16="http://schemas.microsoft.com/office/drawing/2014/main" id="{578602DC-B3AA-BD42-92F8-BD571C54E137}"/>
              </a:ext>
            </a:extLst>
          </p:cNvPr>
          <p:cNvGrpSpPr/>
          <p:nvPr/>
        </p:nvGrpSpPr>
        <p:grpSpPr>
          <a:xfrm>
            <a:off x="1010522" y="1767308"/>
            <a:ext cx="5164862" cy="2137550"/>
            <a:chOff x="1010522" y="1767308"/>
            <a:chExt cx="5164862" cy="2137550"/>
          </a:xfrm>
        </p:grpSpPr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D96B9336-6231-CD44-AA45-F7A53B629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85395" y="2905836"/>
              <a:ext cx="1689989" cy="999022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AF73A9FC-2439-0A40-8B67-80935A9CE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80531" y="1767308"/>
              <a:ext cx="1238999" cy="818624"/>
            </a:xfrm>
            <a:prstGeom prst="rect">
              <a:avLst/>
            </a:prstGeom>
          </p:spPr>
        </p:pic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2C4387CA-A47D-EA4E-AB94-DF34E1025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0522" y="2558029"/>
              <a:ext cx="1590499" cy="1061370"/>
            </a:xfrm>
            <a:prstGeom prst="rect">
              <a:avLst/>
            </a:prstGeom>
          </p:spPr>
        </p:pic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D50D92E1-F8F2-FF41-91A2-EBBA9DCD9B22}"/>
              </a:ext>
            </a:extLst>
          </p:cNvPr>
          <p:cNvGrpSpPr/>
          <p:nvPr/>
        </p:nvGrpSpPr>
        <p:grpSpPr>
          <a:xfrm>
            <a:off x="857755" y="2304261"/>
            <a:ext cx="10178516" cy="3654669"/>
            <a:chOff x="857755" y="2304261"/>
            <a:chExt cx="10178516" cy="3654669"/>
          </a:xfrm>
        </p:grpSpPr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97517A9A-6A4A-2A4A-A523-CD52DBCACB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112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 l="11786" t="19331" r="23276" b="15731"/>
            <a:stretch/>
          </p:blipFill>
          <p:spPr>
            <a:xfrm>
              <a:off x="857755" y="4695143"/>
              <a:ext cx="1851507" cy="1234162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73592ABB-0D84-9347-818B-0A4422362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62058" y="2304261"/>
              <a:ext cx="3274213" cy="1569544"/>
            </a:xfrm>
            <a:prstGeom prst="rect">
              <a:avLst/>
            </a:prstGeom>
          </p:spPr>
        </p:pic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15864501-1B80-7E47-8E7F-413294B3E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838063" y="4574626"/>
              <a:ext cx="2400708" cy="1384304"/>
            </a:xfrm>
            <a:prstGeom prst="rect">
              <a:avLst/>
            </a:prstGeom>
          </p:spPr>
        </p:pic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1B234FC8-3770-164F-9F6E-DE9DBA71A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762058" y="4104055"/>
              <a:ext cx="2756502" cy="18376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044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5190D74-6C18-B144-A062-95278C6EE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34" y="611703"/>
            <a:ext cx="8417704" cy="472042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FE220D3-D3B9-C04E-93AD-F6462A16F45A}"/>
              </a:ext>
            </a:extLst>
          </p:cNvPr>
          <p:cNvSpPr txBox="1"/>
          <p:nvPr/>
        </p:nvSpPr>
        <p:spPr>
          <a:xfrm>
            <a:off x="1708031" y="5541065"/>
            <a:ext cx="6883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>
                <a:solidFill>
                  <a:schemeClr val="bg2">
                    <a:lumMod val="50000"/>
                  </a:schemeClr>
                </a:solidFill>
              </a:rPr>
              <a:t>http://optigo.net/blog/take-pain-away-it-quit-juggling-it-and-ot-devices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B74781A-F9DC-ED49-9DFA-3F587AAE5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9966" y="615468"/>
            <a:ext cx="1365130" cy="126012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420192A-B3F1-D144-A367-0CA438573852}"/>
              </a:ext>
            </a:extLst>
          </p:cNvPr>
          <p:cNvSpPr txBox="1"/>
          <p:nvPr/>
        </p:nvSpPr>
        <p:spPr>
          <a:xfrm>
            <a:off x="9478171" y="1875588"/>
            <a:ext cx="230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Diseñados en forma Insegura por Defecto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5B9C1A4-0458-524F-A7F7-56C95C939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9966" y="2798940"/>
            <a:ext cx="1365130" cy="126012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5D46BA9-200B-6C47-9F98-85C88EB949F0}"/>
              </a:ext>
            </a:extLst>
          </p:cNvPr>
          <p:cNvSpPr txBox="1"/>
          <p:nvPr/>
        </p:nvSpPr>
        <p:spPr>
          <a:xfrm>
            <a:off x="9478171" y="4059060"/>
            <a:ext cx="2308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/>
              <a:t>Muy sensibles al procesamiento y latencia de la red.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69CA9D0-C997-F44D-8C9B-766E57530E83}"/>
              </a:ext>
            </a:extLst>
          </p:cNvPr>
          <p:cNvSpPr/>
          <p:nvPr/>
        </p:nvSpPr>
        <p:spPr>
          <a:xfrm>
            <a:off x="4641011" y="4278702"/>
            <a:ext cx="3950443" cy="87989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2068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653144" y="1775172"/>
            <a:ext cx="11299371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84C91"/>
                </a:solidFill>
                <a:latin typeface="Myriad Pro" panose="020B0503030403020204" pitchFamily="34" charset="0"/>
              </a:rPr>
              <a:t>Cantidad</a:t>
            </a:r>
            <a:r>
              <a:rPr lang="en-US" sz="2400" dirty="0">
                <a:solidFill>
                  <a:srgbClr val="284C91"/>
                </a:solidFill>
                <a:latin typeface="Myriad Pro" panose="020B0503030403020204" pitchFamily="34" charset="0"/>
              </a:rPr>
              <a:t> de </a:t>
            </a:r>
            <a:r>
              <a:rPr lang="en-US" sz="2400" dirty="0" err="1">
                <a:solidFill>
                  <a:srgbClr val="284C91"/>
                </a:solidFill>
                <a:latin typeface="Myriad Pro" panose="020B0503030403020204" pitchFamily="34" charset="0"/>
              </a:rPr>
              <a:t>Datos</a:t>
            </a:r>
            <a:r>
              <a:rPr lang="en-US" sz="2400" dirty="0">
                <a:solidFill>
                  <a:srgbClr val="284C91"/>
                </a:solidFill>
                <a:latin typeface="Myriad Pro" panose="020B0503030403020204" pitchFamily="34" charset="0"/>
              </a:rPr>
              <a:t> y </a:t>
            </a:r>
            <a:r>
              <a:rPr lang="en-US" sz="2400" dirty="0" err="1">
                <a:solidFill>
                  <a:srgbClr val="284C91"/>
                </a:solidFill>
                <a:latin typeface="Myriad Pro" panose="020B0503030403020204" pitchFamily="34" charset="0"/>
              </a:rPr>
              <a:t>Dispositivos</a:t>
            </a:r>
            <a:r>
              <a:rPr lang="en-US" sz="2400" dirty="0">
                <a:solidFill>
                  <a:srgbClr val="284C91"/>
                </a:solidFill>
                <a:latin typeface="Myriad Pro" panose="020B0503030403020204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84C91"/>
                </a:solidFill>
                <a:latin typeface="Myriad Pro" panose="020B0503030403020204" pitchFamily="34" charset="0"/>
              </a:rPr>
              <a:t>Anomalías</a:t>
            </a:r>
            <a:r>
              <a:rPr lang="en-US" sz="2400" dirty="0">
                <a:solidFill>
                  <a:srgbClr val="284C91"/>
                </a:solidFill>
                <a:latin typeface="Myriad Pro" panose="020B0503030403020204" pitchFamily="34" charset="0"/>
              </a:rPr>
              <a:t> de </a:t>
            </a:r>
            <a:r>
              <a:rPr lang="en-US" sz="2400" dirty="0" err="1">
                <a:solidFill>
                  <a:srgbClr val="284C91"/>
                </a:solidFill>
                <a:latin typeface="Myriad Pro" panose="020B0503030403020204" pitchFamily="34" charset="0"/>
              </a:rPr>
              <a:t>Línea</a:t>
            </a:r>
            <a:r>
              <a:rPr lang="en-US" sz="2400" dirty="0">
                <a:solidFill>
                  <a:srgbClr val="284C91"/>
                </a:solidFill>
                <a:latin typeface="Myriad Pro" panose="020B0503030403020204" pitchFamily="34" charset="0"/>
              </a:rPr>
              <a:t> Base </a:t>
            </a:r>
            <a:r>
              <a:rPr lang="en-US" sz="2400" dirty="0" err="1">
                <a:solidFill>
                  <a:srgbClr val="284C91"/>
                </a:solidFill>
                <a:latin typeface="Myriad Pro" panose="020B0503030403020204" pitchFamily="34" charset="0"/>
              </a:rPr>
              <a:t>terminan</a:t>
            </a:r>
            <a:r>
              <a:rPr lang="en-US" sz="2400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2400" dirty="0" err="1">
                <a:solidFill>
                  <a:srgbClr val="284C91"/>
                </a:solidFill>
                <a:latin typeface="Myriad Pro" panose="020B0503030403020204" pitchFamily="34" charset="0"/>
              </a:rPr>
              <a:t>en</a:t>
            </a:r>
            <a:r>
              <a:rPr lang="en-US" sz="2400" dirty="0">
                <a:solidFill>
                  <a:srgbClr val="284C91"/>
                </a:solidFill>
                <a:latin typeface="Myriad Pro" panose="020B0503030403020204" pitchFamily="34" charset="0"/>
              </a:rPr>
              <a:t> un </a:t>
            </a:r>
            <a:r>
              <a:rPr lang="en-US" sz="2400" dirty="0" err="1">
                <a:solidFill>
                  <a:srgbClr val="284C91"/>
                </a:solidFill>
                <a:latin typeface="Myriad Pro" panose="020B0503030403020204" pitchFamily="34" charset="0"/>
              </a:rPr>
              <a:t>analista</a:t>
            </a:r>
            <a:r>
              <a:rPr lang="en-US" sz="2400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2400" dirty="0" err="1">
                <a:solidFill>
                  <a:srgbClr val="284C91"/>
                </a:solidFill>
                <a:latin typeface="Myriad Pro" panose="020B0503030403020204" pitchFamily="34" charset="0"/>
              </a:rPr>
              <a:t>humano</a:t>
            </a:r>
            <a:r>
              <a:rPr lang="en-US" sz="2400" dirty="0">
                <a:solidFill>
                  <a:srgbClr val="284C91"/>
                </a:solidFill>
                <a:latin typeface="Myriad Pro" panose="020B0503030403020204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84C91"/>
                </a:solidFill>
                <a:latin typeface="Myriad Pro" panose="020B0503030403020204" pitchFamily="34" charset="0"/>
              </a:rPr>
              <a:t>Privacidad</a:t>
            </a:r>
            <a:r>
              <a:rPr lang="en-US" sz="2400" dirty="0">
                <a:solidFill>
                  <a:srgbClr val="284C91"/>
                </a:solidFill>
                <a:latin typeface="Myriad Pro" panose="020B0503030403020204" pitchFamily="34" charset="0"/>
              </a:rPr>
              <a:t> de </a:t>
            </a:r>
            <a:r>
              <a:rPr lang="en-US" sz="2400" dirty="0" err="1">
                <a:solidFill>
                  <a:srgbClr val="284C91"/>
                </a:solidFill>
                <a:latin typeface="Myriad Pro" panose="020B0503030403020204" pitchFamily="34" charset="0"/>
              </a:rPr>
              <a:t>los</a:t>
            </a:r>
            <a:r>
              <a:rPr lang="en-US" sz="2400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2400" dirty="0" err="1">
                <a:solidFill>
                  <a:srgbClr val="284C91"/>
                </a:solidFill>
                <a:latin typeface="Myriad Pro" panose="020B0503030403020204" pitchFamily="34" charset="0"/>
              </a:rPr>
              <a:t>Datos</a:t>
            </a:r>
            <a:r>
              <a:rPr lang="en-US" sz="2400" dirty="0">
                <a:solidFill>
                  <a:srgbClr val="284C91"/>
                </a:solidFill>
                <a:latin typeface="Myriad Pro" panose="020B0503030403020204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84C91"/>
                </a:solidFill>
                <a:latin typeface="Myriad Pro" panose="020B0503030403020204" pitchFamily="34" charset="0"/>
              </a:rPr>
              <a:t>Vendors </a:t>
            </a:r>
            <a:r>
              <a:rPr lang="en-US" sz="2400" dirty="0" err="1">
                <a:solidFill>
                  <a:srgbClr val="284C91"/>
                </a:solidFill>
                <a:latin typeface="Myriad Pro" panose="020B0503030403020204" pitchFamily="34" charset="0"/>
              </a:rPr>
              <a:t>Propietarios</a:t>
            </a:r>
            <a:r>
              <a:rPr lang="en-US" sz="2400" dirty="0">
                <a:solidFill>
                  <a:srgbClr val="284C91"/>
                </a:solidFill>
                <a:latin typeface="Myriad Pro" panose="020B0503030403020204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84C91"/>
                </a:solidFill>
                <a:latin typeface="Myriad Pro" panose="020B0503030403020204" pitchFamily="34" charset="0"/>
              </a:rPr>
              <a:t>Costo</a:t>
            </a:r>
            <a:r>
              <a:rPr lang="en-US" sz="2400" dirty="0">
                <a:solidFill>
                  <a:srgbClr val="284C91"/>
                </a:solidFill>
                <a:latin typeface="Myriad Pro" panose="020B0503030403020204" pitchFamily="34" charset="0"/>
              </a:rPr>
              <a:t> / </a:t>
            </a:r>
            <a:r>
              <a:rPr lang="en-US" sz="2400" dirty="0" err="1">
                <a:solidFill>
                  <a:srgbClr val="284C91"/>
                </a:solidFill>
                <a:latin typeface="Myriad Pro" panose="020B0503030403020204" pitchFamily="34" charset="0"/>
              </a:rPr>
              <a:t>Beneficio</a:t>
            </a:r>
            <a:endParaRPr lang="en-US" sz="2400" dirty="0">
              <a:solidFill>
                <a:srgbClr val="284C91"/>
              </a:solidFill>
              <a:latin typeface="Myriad Pro" panose="020B0503030403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84C91"/>
              </a:solidFill>
              <a:latin typeface="Myriad Pro" panose="020B0503030403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84C91"/>
              </a:solidFill>
              <a:latin typeface="Myriad Pro" panose="020B0503030403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9518381-C1C4-F345-8508-ADA91D9F16B8}"/>
              </a:ext>
            </a:extLst>
          </p:cNvPr>
          <p:cNvSpPr txBox="1"/>
          <p:nvPr/>
        </p:nvSpPr>
        <p:spPr>
          <a:xfrm>
            <a:off x="653144" y="778075"/>
            <a:ext cx="10998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rgbClr val="4C6AA3"/>
                </a:solidFill>
                <a:latin typeface="Keep Calm Med" pitchFamily="2" charset="0"/>
              </a:rPr>
              <a:t>RETOS</a:t>
            </a:r>
          </a:p>
        </p:txBody>
      </p:sp>
    </p:spTree>
    <p:extLst>
      <p:ext uri="{BB962C8B-B14F-4D97-AF65-F5344CB8AC3E}">
        <p14:creationId xmlns:p14="http://schemas.microsoft.com/office/powerpoint/2010/main" val="14501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83FC5FF0-9C7B-2A41-B514-7B5A8FB38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8C5E3F0-50D1-7C4B-B65C-0D6DE28833A6}"/>
              </a:ext>
            </a:extLst>
          </p:cNvPr>
          <p:cNvSpPr txBox="1"/>
          <p:nvPr/>
        </p:nvSpPr>
        <p:spPr>
          <a:xfrm>
            <a:off x="653144" y="778075"/>
            <a:ext cx="10998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rgbClr val="4C6AA3"/>
                </a:solidFill>
                <a:latin typeface="Keep Calm Med" pitchFamily="2" charset="0"/>
              </a:rPr>
              <a:t>ML Aplicado a Ciberseguridad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1E6AECC-C2E8-0540-8921-9E642F027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84"/>
          <a:stretch/>
        </p:blipFill>
        <p:spPr>
          <a:xfrm>
            <a:off x="767190" y="2275304"/>
            <a:ext cx="2365838" cy="177664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671B4C0-1B8F-5A4F-BF65-1A1E3ECC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1406" y="2381012"/>
            <a:ext cx="2761763" cy="156523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C77F49B-DA04-8345-B344-B36A35676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1547" y="2381012"/>
            <a:ext cx="2620522" cy="1565231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3E025678-5CFC-D14F-8C8C-AC921678055C}"/>
              </a:ext>
            </a:extLst>
          </p:cNvPr>
          <p:cNvSpPr/>
          <p:nvPr/>
        </p:nvSpPr>
        <p:spPr>
          <a:xfrm>
            <a:off x="793926" y="4130201"/>
            <a:ext cx="23391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284C91"/>
                </a:solidFill>
                <a:latin typeface="Myriad Pro" panose="020B0503030403020204" pitchFamily="34" charset="0"/>
              </a:rPr>
              <a:t>Combatiendo</a:t>
            </a:r>
            <a:r>
              <a:rPr lang="en-US" sz="2000" dirty="0">
                <a:solidFill>
                  <a:srgbClr val="284C91"/>
                </a:solidFill>
                <a:latin typeface="Myriad Pro" panose="020B0503030403020204" pitchFamily="34" charset="0"/>
              </a:rPr>
              <a:t> SPAM</a:t>
            </a:r>
            <a:endParaRPr lang="es-PE" sz="2000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AFCA6A9-D0DD-C740-8A57-C2BB68A97E59}"/>
              </a:ext>
            </a:extLst>
          </p:cNvPr>
          <p:cNvSpPr/>
          <p:nvPr/>
        </p:nvSpPr>
        <p:spPr>
          <a:xfrm>
            <a:off x="4550958" y="4130201"/>
            <a:ext cx="276176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solidFill>
                  <a:srgbClr val="284C91"/>
                </a:solidFill>
                <a:latin typeface="Myriad Pro" panose="020B0503030403020204" pitchFamily="34" charset="0"/>
              </a:rPr>
              <a:t>Analizando</a:t>
            </a:r>
            <a:r>
              <a:rPr lang="en-US" sz="2000" dirty="0">
                <a:solidFill>
                  <a:srgbClr val="284C91"/>
                </a:solidFill>
                <a:latin typeface="Myriad Pro" panose="020B0503030403020204" pitchFamily="34" charset="0"/>
              </a:rPr>
              <a:t> y </a:t>
            </a:r>
            <a:r>
              <a:rPr lang="en-US" sz="2000" dirty="0" err="1">
                <a:solidFill>
                  <a:srgbClr val="284C91"/>
                </a:solidFill>
                <a:latin typeface="Myriad Pro" panose="020B0503030403020204" pitchFamily="34" charset="0"/>
              </a:rPr>
              <a:t>Definiendo</a:t>
            </a:r>
            <a:r>
              <a:rPr lang="en-US" sz="2000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2000" dirty="0" err="1">
                <a:solidFill>
                  <a:srgbClr val="284C91"/>
                </a:solidFill>
                <a:latin typeface="Myriad Pro" panose="020B0503030403020204" pitchFamily="34" charset="0"/>
              </a:rPr>
              <a:t>Reputación</a:t>
            </a:r>
            <a:r>
              <a:rPr lang="en-US" sz="2000" dirty="0">
                <a:solidFill>
                  <a:srgbClr val="284C91"/>
                </a:solidFill>
                <a:latin typeface="Myriad Pro" panose="020B0503030403020204" pitchFamily="34" charset="0"/>
              </a:rPr>
              <a:t> de </a:t>
            </a:r>
            <a:r>
              <a:rPr lang="en-US" sz="2000" dirty="0" err="1">
                <a:solidFill>
                  <a:srgbClr val="284C91"/>
                </a:solidFill>
                <a:latin typeface="Myriad Pro" panose="020B0503030403020204" pitchFamily="34" charset="0"/>
              </a:rPr>
              <a:t>WebSites</a:t>
            </a:r>
            <a:endParaRPr lang="es-PE" sz="2000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37171DF2-2081-604C-B814-68261F3E0923}"/>
              </a:ext>
            </a:extLst>
          </p:cNvPr>
          <p:cNvSpPr/>
          <p:nvPr/>
        </p:nvSpPr>
        <p:spPr>
          <a:xfrm>
            <a:off x="9031547" y="4130201"/>
            <a:ext cx="23391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solidFill>
                  <a:srgbClr val="284C91"/>
                </a:solidFill>
                <a:latin typeface="Myriad Pro" panose="020B0503030403020204" pitchFamily="34" charset="0"/>
              </a:rPr>
              <a:t>Identificando</a:t>
            </a:r>
            <a:r>
              <a:rPr lang="en-US" sz="2000" dirty="0">
                <a:solidFill>
                  <a:srgbClr val="284C91"/>
                </a:solidFill>
                <a:latin typeface="Myriad Pro" panose="020B0503030403020204" pitchFamily="34" charset="0"/>
              </a:rPr>
              <a:t> Exploits </a:t>
            </a:r>
            <a:r>
              <a:rPr lang="en-US" sz="2000" dirty="0" err="1">
                <a:solidFill>
                  <a:srgbClr val="284C91"/>
                </a:solidFill>
                <a:latin typeface="Myriad Pro" panose="020B0503030403020204" pitchFamily="34" charset="0"/>
              </a:rPr>
              <a:t>en</a:t>
            </a:r>
            <a:r>
              <a:rPr lang="en-US" sz="2000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2000" dirty="0" err="1">
                <a:solidFill>
                  <a:srgbClr val="284C91"/>
                </a:solidFill>
                <a:latin typeface="Myriad Pro" panose="020B0503030403020204" pitchFamily="34" charset="0"/>
              </a:rPr>
              <a:t>Descargas</a:t>
            </a:r>
            <a:endParaRPr lang="es-PE" sz="2000" dirty="0"/>
          </a:p>
        </p:txBody>
      </p:sp>
    </p:spTree>
    <p:extLst>
      <p:ext uri="{BB962C8B-B14F-4D97-AF65-F5344CB8AC3E}">
        <p14:creationId xmlns:p14="http://schemas.microsoft.com/office/powerpoint/2010/main" val="280669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1B2D93AF-065D-324B-9786-E10479B1D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6EAEEEEC-87A4-FF4C-ACA1-C75369406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91" y="1956040"/>
            <a:ext cx="2811574" cy="250825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0B36949-1281-0C49-A230-98F376E78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792" y="2084056"/>
            <a:ext cx="3468416" cy="225221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03CDAF8-A51B-C04E-AD50-D4F93A1BA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4980" y="2101430"/>
            <a:ext cx="1975224" cy="221746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48AC14D-F612-754F-BF71-6CD5FCB49D47}"/>
              </a:ext>
            </a:extLst>
          </p:cNvPr>
          <p:cNvSpPr txBox="1"/>
          <p:nvPr/>
        </p:nvSpPr>
        <p:spPr>
          <a:xfrm>
            <a:off x="653144" y="778075"/>
            <a:ext cx="10998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rgbClr val="4C6AA3"/>
                </a:solidFill>
                <a:latin typeface="Keep Calm Med" pitchFamily="2" charset="0"/>
              </a:rPr>
              <a:t>ML Aplicado a Ciberseguridad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9FE7860-E27C-294E-8DDF-1BC9E495E6D9}"/>
              </a:ext>
            </a:extLst>
          </p:cNvPr>
          <p:cNvSpPr/>
          <p:nvPr/>
        </p:nvSpPr>
        <p:spPr>
          <a:xfrm>
            <a:off x="1092528" y="4425592"/>
            <a:ext cx="21337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solidFill>
                  <a:srgbClr val="284C91"/>
                </a:solidFill>
                <a:latin typeface="Myriad Pro" panose="020B0503030403020204" pitchFamily="34" charset="0"/>
              </a:rPr>
              <a:t>Analizando</a:t>
            </a:r>
            <a:r>
              <a:rPr lang="en-US" sz="2000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2000" dirty="0" err="1">
                <a:solidFill>
                  <a:srgbClr val="284C91"/>
                </a:solidFill>
                <a:latin typeface="Myriad Pro" panose="020B0503030403020204" pitchFamily="34" charset="0"/>
              </a:rPr>
              <a:t>Comportamiento</a:t>
            </a:r>
            <a:r>
              <a:rPr lang="en-US" sz="2000" dirty="0">
                <a:solidFill>
                  <a:srgbClr val="284C91"/>
                </a:solidFill>
                <a:latin typeface="Myriad Pro" panose="020B0503030403020204" pitchFamily="34" charset="0"/>
              </a:rPr>
              <a:t> de </a:t>
            </a:r>
            <a:r>
              <a:rPr lang="en-US" sz="2000" dirty="0" err="1">
                <a:solidFill>
                  <a:srgbClr val="284C91"/>
                </a:solidFill>
                <a:latin typeface="Myriad Pro" panose="020B0503030403020204" pitchFamily="34" charset="0"/>
              </a:rPr>
              <a:t>Dispositivos</a:t>
            </a:r>
            <a:r>
              <a:rPr lang="en-US" sz="2000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2000" dirty="0" err="1">
                <a:solidFill>
                  <a:srgbClr val="284C91"/>
                </a:solidFill>
                <a:latin typeface="Myriad Pro" panose="020B0503030403020204" pitchFamily="34" charset="0"/>
              </a:rPr>
              <a:t>en</a:t>
            </a:r>
            <a:r>
              <a:rPr lang="en-US" sz="2000" dirty="0">
                <a:solidFill>
                  <a:srgbClr val="284C91"/>
                </a:solidFill>
                <a:latin typeface="Myriad Pro" panose="020B0503030403020204" pitchFamily="34" charset="0"/>
              </a:rPr>
              <a:t> la Red</a:t>
            </a:r>
            <a:endParaRPr lang="es-PE" sz="200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1AAD895-9604-8F44-8E23-29687E394C0C}"/>
              </a:ext>
            </a:extLst>
          </p:cNvPr>
          <p:cNvSpPr/>
          <p:nvPr/>
        </p:nvSpPr>
        <p:spPr>
          <a:xfrm>
            <a:off x="4524155" y="4464291"/>
            <a:ext cx="30843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solidFill>
                  <a:srgbClr val="284C91"/>
                </a:solidFill>
                <a:latin typeface="Myriad Pro" panose="020B0503030403020204" pitchFamily="34" charset="0"/>
              </a:rPr>
              <a:t>Identificando</a:t>
            </a:r>
            <a:r>
              <a:rPr lang="en-US" sz="2000" dirty="0">
                <a:solidFill>
                  <a:srgbClr val="284C91"/>
                </a:solidFill>
                <a:latin typeface="Myriad Pro" panose="020B0503030403020204" pitchFamily="34" charset="0"/>
              </a:rPr>
              <a:t> Malware Día Cero (Virus Zero Day)</a:t>
            </a:r>
            <a:endParaRPr lang="es-PE" sz="200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BFB4DB0-5051-3E48-955E-605DB03B20E0}"/>
              </a:ext>
            </a:extLst>
          </p:cNvPr>
          <p:cNvSpPr/>
          <p:nvPr/>
        </p:nvSpPr>
        <p:spPr>
          <a:xfrm>
            <a:off x="8734334" y="4464291"/>
            <a:ext cx="226587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solidFill>
                  <a:srgbClr val="284C91"/>
                </a:solidFill>
                <a:latin typeface="Myriad Pro" panose="020B0503030403020204" pitchFamily="34" charset="0"/>
              </a:rPr>
              <a:t>Detección</a:t>
            </a:r>
            <a:r>
              <a:rPr lang="en-US" sz="2000" dirty="0">
                <a:solidFill>
                  <a:srgbClr val="284C91"/>
                </a:solidFill>
                <a:latin typeface="Myriad Pro" panose="020B0503030403020204" pitchFamily="34" charset="0"/>
              </a:rPr>
              <a:t> de </a:t>
            </a:r>
            <a:r>
              <a:rPr lang="en-US" sz="2000" dirty="0" err="1">
                <a:solidFill>
                  <a:srgbClr val="284C91"/>
                </a:solidFill>
                <a:latin typeface="Myriad Pro" panose="020B0503030403020204" pitchFamily="34" charset="0"/>
              </a:rPr>
              <a:t>Fraude</a:t>
            </a:r>
            <a:endParaRPr lang="es-PE" sz="2000" dirty="0"/>
          </a:p>
        </p:txBody>
      </p:sp>
    </p:spTree>
    <p:extLst>
      <p:ext uri="{BB962C8B-B14F-4D97-AF65-F5344CB8AC3E}">
        <p14:creationId xmlns:p14="http://schemas.microsoft.com/office/powerpoint/2010/main" val="3676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1B2D93AF-065D-324B-9786-E10479B1D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48AC14D-F612-754F-BF71-6CD5FCB49D47}"/>
              </a:ext>
            </a:extLst>
          </p:cNvPr>
          <p:cNvSpPr txBox="1"/>
          <p:nvPr/>
        </p:nvSpPr>
        <p:spPr>
          <a:xfrm>
            <a:off x="653144" y="778075"/>
            <a:ext cx="10998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rgbClr val="4C6AA3"/>
                </a:solidFill>
                <a:latin typeface="Keep Calm Med" pitchFamily="2" charset="0"/>
              </a:rPr>
              <a:t>ML Aplicado a Ciberseguridad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26364F3-B5E9-6D48-B1AF-92F188B357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C2E5F0"/>
              </a:clrFrom>
              <a:clrTo>
                <a:srgbClr val="C2E5F0">
                  <a:alpha val="0"/>
                </a:srgbClr>
              </a:clrTo>
            </a:clrChange>
          </a:blip>
          <a:srcRect l="4073" t="3522" r="3535" b="2893"/>
          <a:stretch/>
        </p:blipFill>
        <p:spPr>
          <a:xfrm>
            <a:off x="845389" y="1622110"/>
            <a:ext cx="4537495" cy="4209346"/>
          </a:xfrm>
          <a:prstGeom prst="rect">
            <a:avLst/>
          </a:prstGeom>
        </p:spPr>
      </p:pic>
      <p:sp>
        <p:nvSpPr>
          <p:cNvPr id="6" name="Forma libre 5">
            <a:extLst>
              <a:ext uri="{FF2B5EF4-FFF2-40B4-BE49-F238E27FC236}">
                <a16:creationId xmlns:a16="http://schemas.microsoft.com/office/drawing/2014/main" id="{F9631DDC-0473-9848-992F-8500870ABBC2}"/>
              </a:ext>
            </a:extLst>
          </p:cNvPr>
          <p:cNvSpPr/>
          <p:nvPr/>
        </p:nvSpPr>
        <p:spPr>
          <a:xfrm>
            <a:off x="5046650" y="1591475"/>
            <a:ext cx="1375090" cy="2324391"/>
          </a:xfrm>
          <a:custGeom>
            <a:avLst/>
            <a:gdLst>
              <a:gd name="connsiteX0" fmla="*/ 0 w 1375090"/>
              <a:gd name="connsiteY0" fmla="*/ 20940 h 2324391"/>
              <a:gd name="connsiteX1" fmla="*/ 307127 w 1375090"/>
              <a:gd name="connsiteY1" fmla="*/ 544452 h 2324391"/>
              <a:gd name="connsiteX2" fmla="*/ 321087 w 1375090"/>
              <a:gd name="connsiteY2" fmla="*/ 2324391 h 2324391"/>
              <a:gd name="connsiteX3" fmla="*/ 1375090 w 1375090"/>
              <a:gd name="connsiteY3" fmla="*/ 2317410 h 2324391"/>
              <a:gd name="connsiteX4" fmla="*/ 362968 w 1375090"/>
              <a:gd name="connsiteY4" fmla="*/ 0 h 2324391"/>
              <a:gd name="connsiteX5" fmla="*/ 0 w 1375090"/>
              <a:gd name="connsiteY5" fmla="*/ 20940 h 2324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5090" h="2324391">
                <a:moveTo>
                  <a:pt x="0" y="20940"/>
                </a:moveTo>
                <a:lnTo>
                  <a:pt x="307127" y="544452"/>
                </a:lnTo>
                <a:lnTo>
                  <a:pt x="321087" y="2324391"/>
                </a:lnTo>
                <a:lnTo>
                  <a:pt x="1375090" y="2317410"/>
                </a:lnTo>
                <a:lnTo>
                  <a:pt x="362968" y="0"/>
                </a:lnTo>
                <a:lnTo>
                  <a:pt x="0" y="2094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3" name="Forma libre 12">
            <a:extLst>
              <a:ext uri="{FF2B5EF4-FFF2-40B4-BE49-F238E27FC236}">
                <a16:creationId xmlns:a16="http://schemas.microsoft.com/office/drawing/2014/main" id="{B293DA54-48CA-0F47-BD1A-1BEE2D9C5564}"/>
              </a:ext>
            </a:extLst>
          </p:cNvPr>
          <p:cNvSpPr/>
          <p:nvPr/>
        </p:nvSpPr>
        <p:spPr>
          <a:xfrm flipH="1">
            <a:off x="446302" y="1621158"/>
            <a:ext cx="635618" cy="2324391"/>
          </a:xfrm>
          <a:custGeom>
            <a:avLst/>
            <a:gdLst>
              <a:gd name="connsiteX0" fmla="*/ 0 w 1375090"/>
              <a:gd name="connsiteY0" fmla="*/ 20940 h 2324391"/>
              <a:gd name="connsiteX1" fmla="*/ 307127 w 1375090"/>
              <a:gd name="connsiteY1" fmla="*/ 544452 h 2324391"/>
              <a:gd name="connsiteX2" fmla="*/ 321087 w 1375090"/>
              <a:gd name="connsiteY2" fmla="*/ 2324391 h 2324391"/>
              <a:gd name="connsiteX3" fmla="*/ 1375090 w 1375090"/>
              <a:gd name="connsiteY3" fmla="*/ 2317410 h 2324391"/>
              <a:gd name="connsiteX4" fmla="*/ 362968 w 1375090"/>
              <a:gd name="connsiteY4" fmla="*/ 0 h 2324391"/>
              <a:gd name="connsiteX5" fmla="*/ 0 w 1375090"/>
              <a:gd name="connsiteY5" fmla="*/ 20940 h 2324391"/>
              <a:gd name="connsiteX0" fmla="*/ 0 w 661644"/>
              <a:gd name="connsiteY0" fmla="*/ 20940 h 2324391"/>
              <a:gd name="connsiteX1" fmla="*/ 307127 w 661644"/>
              <a:gd name="connsiteY1" fmla="*/ 544452 h 2324391"/>
              <a:gd name="connsiteX2" fmla="*/ 321087 w 661644"/>
              <a:gd name="connsiteY2" fmla="*/ 2324391 h 2324391"/>
              <a:gd name="connsiteX3" fmla="*/ 661644 w 661644"/>
              <a:gd name="connsiteY3" fmla="*/ 1693956 h 2324391"/>
              <a:gd name="connsiteX4" fmla="*/ 362968 w 661644"/>
              <a:gd name="connsiteY4" fmla="*/ 0 h 2324391"/>
              <a:gd name="connsiteX5" fmla="*/ 0 w 661644"/>
              <a:gd name="connsiteY5" fmla="*/ 20940 h 2324391"/>
              <a:gd name="connsiteX0" fmla="*/ 0 w 661644"/>
              <a:gd name="connsiteY0" fmla="*/ 20940 h 2324391"/>
              <a:gd name="connsiteX1" fmla="*/ 307127 w 661644"/>
              <a:gd name="connsiteY1" fmla="*/ 544452 h 2324391"/>
              <a:gd name="connsiteX2" fmla="*/ 204944 w 661644"/>
              <a:gd name="connsiteY2" fmla="*/ 2324391 h 2324391"/>
              <a:gd name="connsiteX3" fmla="*/ 661644 w 661644"/>
              <a:gd name="connsiteY3" fmla="*/ 1693956 h 2324391"/>
              <a:gd name="connsiteX4" fmla="*/ 362968 w 661644"/>
              <a:gd name="connsiteY4" fmla="*/ 0 h 2324391"/>
              <a:gd name="connsiteX5" fmla="*/ 0 w 661644"/>
              <a:gd name="connsiteY5" fmla="*/ 20940 h 2324391"/>
              <a:gd name="connsiteX0" fmla="*/ 0 w 661644"/>
              <a:gd name="connsiteY0" fmla="*/ 20940 h 2324391"/>
              <a:gd name="connsiteX1" fmla="*/ 257351 w 661644"/>
              <a:gd name="connsiteY1" fmla="*/ 544452 h 2324391"/>
              <a:gd name="connsiteX2" fmla="*/ 204944 w 661644"/>
              <a:gd name="connsiteY2" fmla="*/ 2324391 h 2324391"/>
              <a:gd name="connsiteX3" fmla="*/ 661644 w 661644"/>
              <a:gd name="connsiteY3" fmla="*/ 1693956 h 2324391"/>
              <a:gd name="connsiteX4" fmla="*/ 362968 w 661644"/>
              <a:gd name="connsiteY4" fmla="*/ 0 h 2324391"/>
              <a:gd name="connsiteX5" fmla="*/ 0 w 661644"/>
              <a:gd name="connsiteY5" fmla="*/ 20940 h 2324391"/>
              <a:gd name="connsiteX0" fmla="*/ 0 w 761195"/>
              <a:gd name="connsiteY0" fmla="*/ 7086 h 2324391"/>
              <a:gd name="connsiteX1" fmla="*/ 356902 w 761195"/>
              <a:gd name="connsiteY1" fmla="*/ 544452 h 2324391"/>
              <a:gd name="connsiteX2" fmla="*/ 304495 w 761195"/>
              <a:gd name="connsiteY2" fmla="*/ 2324391 h 2324391"/>
              <a:gd name="connsiteX3" fmla="*/ 761195 w 761195"/>
              <a:gd name="connsiteY3" fmla="*/ 1693956 h 2324391"/>
              <a:gd name="connsiteX4" fmla="*/ 462519 w 761195"/>
              <a:gd name="connsiteY4" fmla="*/ 0 h 2324391"/>
              <a:gd name="connsiteX5" fmla="*/ 0 w 761195"/>
              <a:gd name="connsiteY5" fmla="*/ 7086 h 2324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1195" h="2324391">
                <a:moveTo>
                  <a:pt x="0" y="7086"/>
                </a:moveTo>
                <a:lnTo>
                  <a:pt x="356902" y="544452"/>
                </a:lnTo>
                <a:lnTo>
                  <a:pt x="304495" y="2324391"/>
                </a:lnTo>
                <a:lnTo>
                  <a:pt x="761195" y="1693956"/>
                </a:lnTo>
                <a:lnTo>
                  <a:pt x="462519" y="0"/>
                </a:lnTo>
                <a:lnTo>
                  <a:pt x="0" y="7086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0180FA7-D2CE-784E-BED3-FF608C6CD94F}"/>
              </a:ext>
            </a:extLst>
          </p:cNvPr>
          <p:cNvSpPr txBox="1"/>
          <p:nvPr/>
        </p:nvSpPr>
        <p:spPr>
          <a:xfrm>
            <a:off x="5881179" y="2595704"/>
            <a:ext cx="5530775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84C91"/>
                </a:solidFill>
                <a:latin typeface="Myriad Pro" panose="020B0503030403020204" pitchFamily="34" charset="0"/>
              </a:rPr>
              <a:t>Es</a:t>
            </a:r>
            <a:r>
              <a:rPr lang="en-US" sz="2400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2400" dirty="0" err="1">
                <a:solidFill>
                  <a:srgbClr val="284C91"/>
                </a:solidFill>
                <a:latin typeface="Myriad Pro" panose="020B0503030403020204" pitchFamily="34" charset="0"/>
              </a:rPr>
              <a:t>más</a:t>
            </a:r>
            <a:r>
              <a:rPr lang="en-US" sz="2400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2400" dirty="0" err="1">
                <a:solidFill>
                  <a:srgbClr val="284C91"/>
                </a:solidFill>
                <a:latin typeface="Myriad Pro" panose="020B0503030403020204" pitchFamily="34" charset="0"/>
              </a:rPr>
              <a:t>efectivo</a:t>
            </a:r>
            <a:r>
              <a:rPr lang="en-US" sz="2400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2400" dirty="0" err="1">
                <a:solidFill>
                  <a:srgbClr val="284C91"/>
                </a:solidFill>
                <a:latin typeface="Myriad Pro" panose="020B0503030403020204" pitchFamily="34" charset="0"/>
              </a:rPr>
              <a:t>cuando</a:t>
            </a:r>
            <a:r>
              <a:rPr lang="en-US" sz="2400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2400" dirty="0" err="1">
                <a:solidFill>
                  <a:srgbClr val="284C91"/>
                </a:solidFill>
                <a:latin typeface="Myriad Pro" panose="020B0503030403020204" pitchFamily="34" charset="0"/>
              </a:rPr>
              <a:t>es</a:t>
            </a:r>
            <a:r>
              <a:rPr lang="en-US" sz="2400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2400" dirty="0" err="1">
                <a:solidFill>
                  <a:srgbClr val="284C91"/>
                </a:solidFill>
                <a:latin typeface="Myriad Pro" panose="020B0503030403020204" pitchFamily="34" charset="0"/>
              </a:rPr>
              <a:t>parte</a:t>
            </a:r>
            <a:r>
              <a:rPr lang="en-US" sz="2400" dirty="0">
                <a:solidFill>
                  <a:srgbClr val="284C91"/>
                </a:solidFill>
                <a:latin typeface="Myriad Pro" panose="020B0503030403020204" pitchFamily="34" charset="0"/>
              </a:rPr>
              <a:t> de </a:t>
            </a:r>
            <a:r>
              <a:rPr lang="en-US" sz="2400" dirty="0" err="1">
                <a:solidFill>
                  <a:srgbClr val="284C91"/>
                </a:solidFill>
                <a:latin typeface="Myriad Pro" panose="020B0503030403020204" pitchFamily="34" charset="0"/>
              </a:rPr>
              <a:t>una</a:t>
            </a:r>
            <a:r>
              <a:rPr lang="en-US" sz="2400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2400" dirty="0" err="1">
                <a:solidFill>
                  <a:srgbClr val="284C91"/>
                </a:solidFill>
                <a:latin typeface="Myriad Pro" panose="020B0503030403020204" pitchFamily="34" charset="0"/>
              </a:rPr>
              <a:t>estrategia</a:t>
            </a:r>
            <a:r>
              <a:rPr lang="en-US" sz="2400" dirty="0">
                <a:solidFill>
                  <a:srgbClr val="284C91"/>
                </a:solidFill>
                <a:latin typeface="Myriad Pro" panose="020B0503030403020204" pitchFamily="34" charset="0"/>
              </a:rPr>
              <a:t> multi-</a:t>
            </a:r>
            <a:r>
              <a:rPr lang="en-US" sz="2400" dirty="0" err="1">
                <a:solidFill>
                  <a:srgbClr val="284C91"/>
                </a:solidFill>
                <a:latin typeface="Myriad Pro" panose="020B0503030403020204" pitchFamily="34" charset="0"/>
              </a:rPr>
              <a:t>capa</a:t>
            </a:r>
            <a:r>
              <a:rPr lang="en-US" sz="2400" dirty="0">
                <a:solidFill>
                  <a:srgbClr val="284C91"/>
                </a:solidFill>
                <a:latin typeface="Myriad Pro" panose="020B0503030403020204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84C91"/>
                </a:solidFill>
                <a:latin typeface="Myriad Pro" panose="020B0503030403020204" pitchFamily="34" charset="0"/>
              </a:rPr>
              <a:t>Es</a:t>
            </a:r>
            <a:r>
              <a:rPr lang="en-US" sz="2400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2400" dirty="0" err="1">
                <a:solidFill>
                  <a:srgbClr val="284C91"/>
                </a:solidFill>
                <a:latin typeface="Myriad Pro" panose="020B0503030403020204" pitchFamily="34" charset="0"/>
              </a:rPr>
              <a:t>necesario</a:t>
            </a:r>
            <a:r>
              <a:rPr lang="en-US" sz="2400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2400" dirty="0" err="1">
                <a:solidFill>
                  <a:srgbClr val="284C91"/>
                </a:solidFill>
                <a:latin typeface="Myriad Pro" panose="020B0503030403020204" pitchFamily="34" charset="0"/>
              </a:rPr>
              <a:t>combinarlo</a:t>
            </a:r>
            <a:r>
              <a:rPr lang="en-US" sz="2400" dirty="0">
                <a:solidFill>
                  <a:srgbClr val="284C91"/>
                </a:solidFill>
                <a:latin typeface="Myriad Pro" panose="020B0503030403020204" pitchFamily="34" charset="0"/>
              </a:rPr>
              <a:t> con </a:t>
            </a:r>
            <a:r>
              <a:rPr lang="en-US" sz="2400" dirty="0" err="1">
                <a:solidFill>
                  <a:srgbClr val="284C91"/>
                </a:solidFill>
                <a:latin typeface="Myriad Pro" panose="020B0503030403020204" pitchFamily="34" charset="0"/>
              </a:rPr>
              <a:t>técnicas</a:t>
            </a:r>
            <a:r>
              <a:rPr lang="en-US" sz="2400" dirty="0">
                <a:solidFill>
                  <a:srgbClr val="284C91"/>
                </a:solidFill>
                <a:latin typeface="Myriad Pro" panose="020B0503030403020204" pitchFamily="34" charset="0"/>
              </a:rPr>
              <a:t> y </a:t>
            </a:r>
            <a:r>
              <a:rPr lang="en-US" sz="2400" dirty="0" err="1">
                <a:solidFill>
                  <a:srgbClr val="284C91"/>
                </a:solidFill>
                <a:latin typeface="Myriad Pro" panose="020B0503030403020204" pitchFamily="34" charset="0"/>
              </a:rPr>
              <a:t>soluciones</a:t>
            </a:r>
            <a:r>
              <a:rPr lang="en-US" sz="2400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2400" dirty="0" err="1">
                <a:solidFill>
                  <a:srgbClr val="284C91"/>
                </a:solidFill>
                <a:latin typeface="Myriad Pro" panose="020B0503030403020204" pitchFamily="34" charset="0"/>
              </a:rPr>
              <a:t>tradicionales</a:t>
            </a:r>
            <a:r>
              <a:rPr lang="en-US" sz="2400" dirty="0">
                <a:solidFill>
                  <a:srgbClr val="284C91"/>
                </a:solidFill>
                <a:latin typeface="Myriad Pro" panose="020B0503030403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493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1B2D93AF-065D-324B-9786-E10479B1D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6EAEEEEC-87A4-FF4C-ACA1-C75369406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91" y="1956040"/>
            <a:ext cx="2811574" cy="250825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48AC14D-F612-754F-BF71-6CD5FCB49D47}"/>
              </a:ext>
            </a:extLst>
          </p:cNvPr>
          <p:cNvSpPr txBox="1"/>
          <p:nvPr/>
        </p:nvSpPr>
        <p:spPr>
          <a:xfrm>
            <a:off x="653144" y="778075"/>
            <a:ext cx="10998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rgbClr val="4C6AA3"/>
                </a:solidFill>
                <a:latin typeface="Keep Calm Med" pitchFamily="2" charset="0"/>
              </a:rPr>
              <a:t>ML Aplicado a Ciberseguridad OT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9FE7860-E27C-294E-8DDF-1BC9E495E6D9}"/>
              </a:ext>
            </a:extLst>
          </p:cNvPr>
          <p:cNvSpPr/>
          <p:nvPr/>
        </p:nvSpPr>
        <p:spPr>
          <a:xfrm>
            <a:off x="1092528" y="4425592"/>
            <a:ext cx="21337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solidFill>
                  <a:srgbClr val="284C91"/>
                </a:solidFill>
                <a:latin typeface="Myriad Pro" panose="020B0503030403020204" pitchFamily="34" charset="0"/>
              </a:rPr>
              <a:t>Analizando</a:t>
            </a:r>
            <a:r>
              <a:rPr lang="en-US" sz="2000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2000" dirty="0" err="1">
                <a:solidFill>
                  <a:srgbClr val="284C91"/>
                </a:solidFill>
                <a:latin typeface="Myriad Pro" panose="020B0503030403020204" pitchFamily="34" charset="0"/>
              </a:rPr>
              <a:t>Comportamiento</a:t>
            </a:r>
            <a:r>
              <a:rPr lang="en-US" sz="2000" dirty="0">
                <a:solidFill>
                  <a:srgbClr val="284C91"/>
                </a:solidFill>
                <a:latin typeface="Myriad Pro" panose="020B0503030403020204" pitchFamily="34" charset="0"/>
              </a:rPr>
              <a:t> de </a:t>
            </a:r>
            <a:r>
              <a:rPr lang="en-US" sz="2000" dirty="0" err="1">
                <a:solidFill>
                  <a:srgbClr val="284C91"/>
                </a:solidFill>
                <a:latin typeface="Myriad Pro" panose="020B0503030403020204" pitchFamily="34" charset="0"/>
              </a:rPr>
              <a:t>Dispositivos</a:t>
            </a:r>
            <a:r>
              <a:rPr lang="en-US" sz="2000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2000" dirty="0" err="1">
                <a:solidFill>
                  <a:srgbClr val="284C91"/>
                </a:solidFill>
                <a:latin typeface="Myriad Pro" panose="020B0503030403020204" pitchFamily="34" charset="0"/>
              </a:rPr>
              <a:t>en</a:t>
            </a:r>
            <a:r>
              <a:rPr lang="en-US" sz="2000" dirty="0">
                <a:solidFill>
                  <a:srgbClr val="284C91"/>
                </a:solidFill>
                <a:latin typeface="Myriad Pro" panose="020B0503030403020204" pitchFamily="34" charset="0"/>
              </a:rPr>
              <a:t> la Red</a:t>
            </a:r>
            <a:endParaRPr lang="es-PE" sz="20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54B30B4-E591-414F-B504-C88A0F339858}"/>
              </a:ext>
            </a:extLst>
          </p:cNvPr>
          <p:cNvSpPr txBox="1"/>
          <p:nvPr/>
        </p:nvSpPr>
        <p:spPr>
          <a:xfrm>
            <a:off x="4119606" y="1828877"/>
            <a:ext cx="5530775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84C91"/>
                </a:solidFill>
                <a:latin typeface="Myriad Pro" panose="020B0503030403020204" pitchFamily="34" charset="0"/>
              </a:rPr>
              <a:t>No </a:t>
            </a:r>
            <a:r>
              <a:rPr lang="en-US" sz="2400" dirty="0" err="1">
                <a:solidFill>
                  <a:srgbClr val="284C91"/>
                </a:solidFill>
                <a:latin typeface="Myriad Pro" panose="020B0503030403020204" pitchFamily="34" charset="0"/>
              </a:rPr>
              <a:t>Intrusivo</a:t>
            </a:r>
            <a:r>
              <a:rPr lang="en-US" sz="2400" dirty="0">
                <a:solidFill>
                  <a:srgbClr val="284C91"/>
                </a:solidFill>
                <a:latin typeface="Myriad Pro" panose="020B0503030403020204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84C91"/>
                </a:solidFill>
                <a:latin typeface="Myriad Pro" panose="020B0503030403020204" pitchFamily="34" charset="0"/>
              </a:rPr>
              <a:t>Implementado</a:t>
            </a:r>
            <a:r>
              <a:rPr lang="en-US" sz="2400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2400" dirty="0" err="1">
                <a:solidFill>
                  <a:srgbClr val="284C91"/>
                </a:solidFill>
                <a:latin typeface="Myriad Pro" panose="020B0503030403020204" pitchFamily="34" charset="0"/>
              </a:rPr>
              <a:t>en</a:t>
            </a:r>
            <a:r>
              <a:rPr lang="en-US" sz="2400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2400" dirty="0" err="1">
                <a:solidFill>
                  <a:srgbClr val="284C91"/>
                </a:solidFill>
                <a:latin typeface="Myriad Pro" panose="020B0503030403020204" pitchFamily="34" charset="0"/>
              </a:rPr>
              <a:t>los</a:t>
            </a:r>
            <a:r>
              <a:rPr lang="en-US" sz="2400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2400" dirty="0" err="1">
                <a:solidFill>
                  <a:srgbClr val="284C91"/>
                </a:solidFill>
                <a:latin typeface="Myriad Pro" panose="020B0503030403020204" pitchFamily="34" charset="0"/>
              </a:rPr>
              <a:t>Perímetros</a:t>
            </a:r>
            <a:r>
              <a:rPr lang="en-US" sz="2400" dirty="0">
                <a:solidFill>
                  <a:srgbClr val="284C91"/>
                </a:solidFill>
                <a:latin typeface="Myriad Pro" panose="020B0503030403020204" pitchFamily="34" charset="0"/>
              </a:rPr>
              <a:t> y no </a:t>
            </a:r>
            <a:r>
              <a:rPr lang="en-US" sz="2400" dirty="0" err="1">
                <a:solidFill>
                  <a:srgbClr val="284C91"/>
                </a:solidFill>
                <a:latin typeface="Myriad Pro" panose="020B0503030403020204" pitchFamily="34" charset="0"/>
              </a:rPr>
              <a:t>en</a:t>
            </a:r>
            <a:r>
              <a:rPr lang="en-US" sz="2400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2400" dirty="0" err="1">
                <a:solidFill>
                  <a:srgbClr val="284C91"/>
                </a:solidFill>
                <a:latin typeface="Myriad Pro" panose="020B0503030403020204" pitchFamily="34" charset="0"/>
              </a:rPr>
              <a:t>los</a:t>
            </a:r>
            <a:r>
              <a:rPr lang="en-US" sz="2400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2400" dirty="0" err="1">
                <a:solidFill>
                  <a:srgbClr val="284C91"/>
                </a:solidFill>
                <a:latin typeface="Myriad Pro" panose="020B0503030403020204" pitchFamily="34" charset="0"/>
              </a:rPr>
              <a:t>Nodos</a:t>
            </a:r>
            <a:r>
              <a:rPr lang="en-US" sz="2400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2400" dirty="0" err="1">
                <a:solidFill>
                  <a:srgbClr val="284C91"/>
                </a:solidFill>
                <a:latin typeface="Myriad Pro" panose="020B0503030403020204" pitchFamily="34" charset="0"/>
              </a:rPr>
              <a:t>Internos</a:t>
            </a:r>
            <a:r>
              <a:rPr lang="en-US" sz="2400" dirty="0">
                <a:solidFill>
                  <a:srgbClr val="284C91"/>
                </a:solidFill>
                <a:latin typeface="Myriad Pro" panose="020B0503030403020204" pitchFamily="34" charset="0"/>
              </a:rPr>
              <a:t> (*)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84C91"/>
                </a:solidFill>
                <a:latin typeface="Myriad Pro" panose="020B0503030403020204" pitchFamily="34" charset="0"/>
              </a:rPr>
              <a:t>Posibilidad</a:t>
            </a:r>
            <a:r>
              <a:rPr lang="en-US" sz="2400" dirty="0">
                <a:solidFill>
                  <a:srgbClr val="284C91"/>
                </a:solidFill>
                <a:latin typeface="Myriad Pro" panose="020B0503030403020204" pitchFamily="34" charset="0"/>
              </a:rPr>
              <a:t> de </a:t>
            </a:r>
            <a:r>
              <a:rPr lang="en-US" sz="2400" dirty="0" err="1">
                <a:solidFill>
                  <a:srgbClr val="284C91"/>
                </a:solidFill>
                <a:latin typeface="Myriad Pro" panose="020B0503030403020204" pitchFamily="34" charset="0"/>
              </a:rPr>
              <a:t>automatizar</a:t>
            </a:r>
            <a:r>
              <a:rPr lang="en-US" sz="2400" dirty="0">
                <a:solidFill>
                  <a:srgbClr val="284C91"/>
                </a:solidFill>
                <a:latin typeface="Myriad Pro" panose="020B0503030403020204" pitchFamily="34" charset="0"/>
              </a:rPr>
              <a:t> el </a:t>
            </a:r>
            <a:r>
              <a:rPr lang="en-US" sz="2400" dirty="0" err="1">
                <a:solidFill>
                  <a:srgbClr val="284C91"/>
                </a:solidFill>
                <a:latin typeface="Myriad Pro" panose="020B0503030403020204" pitchFamily="34" charset="0"/>
              </a:rPr>
              <a:t>bloqueo</a:t>
            </a:r>
            <a:r>
              <a:rPr lang="en-US" sz="2400" dirty="0">
                <a:solidFill>
                  <a:srgbClr val="284C91"/>
                </a:solidFill>
                <a:latin typeface="Myriad Pro" panose="020B0503030403020204" pitchFamily="34" charset="0"/>
              </a:rPr>
              <a:t> de </a:t>
            </a:r>
            <a:r>
              <a:rPr lang="en-US" sz="2400" dirty="0" err="1">
                <a:solidFill>
                  <a:srgbClr val="284C91"/>
                </a:solidFill>
                <a:latin typeface="Myriad Pro" panose="020B0503030403020204" pitchFamily="34" charset="0"/>
              </a:rPr>
              <a:t>comportamientos</a:t>
            </a:r>
            <a:r>
              <a:rPr lang="en-US" sz="2400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2400" dirty="0" err="1">
                <a:solidFill>
                  <a:srgbClr val="284C91"/>
                </a:solidFill>
                <a:latin typeface="Myriad Pro" panose="020B0503030403020204" pitchFamily="34" charset="0"/>
              </a:rPr>
              <a:t>anómalos</a:t>
            </a:r>
            <a:r>
              <a:rPr lang="en-US" sz="2400" dirty="0">
                <a:solidFill>
                  <a:srgbClr val="284C91"/>
                </a:solidFill>
                <a:latin typeface="Myriad Pro" panose="020B0503030403020204" pitchFamily="34" charset="0"/>
              </a:rPr>
              <a:t> (</a:t>
            </a:r>
            <a:r>
              <a:rPr lang="en-US" sz="2400" dirty="0" err="1">
                <a:solidFill>
                  <a:srgbClr val="284C91"/>
                </a:solidFill>
                <a:latin typeface="Myriad Pro" panose="020B0503030403020204" pitchFamily="34" charset="0"/>
              </a:rPr>
              <a:t>Adecuado</a:t>
            </a:r>
            <a:r>
              <a:rPr lang="en-US" sz="2400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sz="2400" dirty="0" err="1">
                <a:solidFill>
                  <a:srgbClr val="284C91"/>
                </a:solidFill>
                <a:latin typeface="Myriad Pro" panose="020B0503030403020204" pitchFamily="34" charset="0"/>
              </a:rPr>
              <a:t>Nivel</a:t>
            </a:r>
            <a:r>
              <a:rPr lang="en-US" sz="2400" dirty="0">
                <a:solidFill>
                  <a:srgbClr val="284C91"/>
                </a:solidFill>
                <a:latin typeface="Myriad Pro" panose="020B0503030403020204" pitchFamily="34" charset="0"/>
              </a:rPr>
              <a:t> de </a:t>
            </a:r>
            <a:r>
              <a:rPr lang="en-US" sz="2400" dirty="0" err="1">
                <a:solidFill>
                  <a:srgbClr val="284C91"/>
                </a:solidFill>
                <a:latin typeface="Myriad Pro" panose="020B0503030403020204" pitchFamily="34" charset="0"/>
              </a:rPr>
              <a:t>Madurez</a:t>
            </a:r>
            <a:r>
              <a:rPr lang="en-US" sz="2400" dirty="0">
                <a:solidFill>
                  <a:srgbClr val="284C91"/>
                </a:solidFill>
                <a:latin typeface="Myriad Pro" panose="020B0503030403020204" pitchFamily="34" charset="0"/>
              </a:rPr>
              <a:t>)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04806A7-C2F2-1B4F-93B9-80DB6F037D34}"/>
              </a:ext>
            </a:extLst>
          </p:cNvPr>
          <p:cNvSpPr/>
          <p:nvPr/>
        </p:nvSpPr>
        <p:spPr>
          <a:xfrm>
            <a:off x="3888637" y="5541946"/>
            <a:ext cx="5498621" cy="473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284C91"/>
                </a:solidFill>
                <a:latin typeface="Myriad Pro" panose="020B0503030403020204" pitchFamily="34" charset="0"/>
              </a:rPr>
              <a:t>(*) </a:t>
            </a:r>
            <a:r>
              <a:rPr lang="en-US" dirty="0" err="1">
                <a:solidFill>
                  <a:srgbClr val="284C91"/>
                </a:solidFill>
                <a:latin typeface="Myriad Pro" panose="020B0503030403020204" pitchFamily="34" charset="0"/>
              </a:rPr>
              <a:t>Excepto</a:t>
            </a:r>
            <a:r>
              <a:rPr lang="en-US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n-US" dirty="0" err="1">
                <a:solidFill>
                  <a:srgbClr val="284C91"/>
                </a:solidFill>
                <a:latin typeface="Myriad Pro" panose="020B0503030403020204" pitchFamily="34" charset="0"/>
              </a:rPr>
              <a:t>si</a:t>
            </a:r>
            <a:r>
              <a:rPr lang="en-US" dirty="0">
                <a:solidFill>
                  <a:srgbClr val="284C91"/>
                </a:solidFill>
                <a:latin typeface="Myriad Pro" panose="020B0503030403020204" pitchFamily="34" charset="0"/>
              </a:rPr>
              <a:t> se </a:t>
            </a:r>
            <a:r>
              <a:rPr lang="en-US" dirty="0" err="1">
                <a:solidFill>
                  <a:srgbClr val="284C91"/>
                </a:solidFill>
                <a:latin typeface="Myriad Pro" panose="020B0503030403020204" pitchFamily="34" charset="0"/>
              </a:rPr>
              <a:t>cuenta</a:t>
            </a:r>
            <a:r>
              <a:rPr lang="en-US" dirty="0">
                <a:solidFill>
                  <a:srgbClr val="284C91"/>
                </a:solidFill>
                <a:latin typeface="Myriad Pro" panose="020B0503030403020204" pitchFamily="34" charset="0"/>
              </a:rPr>
              <a:t> con la </a:t>
            </a:r>
            <a:r>
              <a:rPr lang="en-US" dirty="0" err="1">
                <a:solidFill>
                  <a:srgbClr val="284C91"/>
                </a:solidFill>
                <a:latin typeface="Myriad Pro" panose="020B0503030403020204" pitchFamily="34" charset="0"/>
              </a:rPr>
              <a:t>autorización</a:t>
            </a:r>
            <a:r>
              <a:rPr lang="en-US" dirty="0">
                <a:solidFill>
                  <a:srgbClr val="284C91"/>
                </a:solidFill>
                <a:latin typeface="Myriad Pro" panose="020B0503030403020204" pitchFamily="34" charset="0"/>
              </a:rPr>
              <a:t> del VENDOR.</a:t>
            </a:r>
          </a:p>
        </p:txBody>
      </p:sp>
    </p:spTree>
    <p:extLst>
      <p:ext uri="{BB962C8B-B14F-4D97-AF65-F5344CB8AC3E}">
        <p14:creationId xmlns:p14="http://schemas.microsoft.com/office/powerpoint/2010/main" val="171996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672"/>
            <a:ext cx="12194973" cy="685632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48790" y="3390062"/>
            <a:ext cx="109989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rgbClr val="335597"/>
                </a:solidFill>
                <a:latin typeface="Keep Calm Med" pitchFamily="2" charset="0"/>
              </a:rPr>
              <a:t>Machine </a:t>
            </a:r>
            <a:r>
              <a:rPr lang="es-ES" sz="4000" dirty="0" err="1">
                <a:solidFill>
                  <a:srgbClr val="335597"/>
                </a:solidFill>
                <a:latin typeface="Keep Calm Med" pitchFamily="2" charset="0"/>
              </a:rPr>
              <a:t>Lerning</a:t>
            </a:r>
            <a:r>
              <a:rPr lang="es-ES" sz="4000" dirty="0">
                <a:solidFill>
                  <a:srgbClr val="335597"/>
                </a:solidFill>
                <a:latin typeface="Keep Calm Med" pitchFamily="2" charset="0"/>
              </a:rPr>
              <a:t> aplicado a una Infraestructura Crítica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772194" y="2689394"/>
            <a:ext cx="862148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900" spc="600" dirty="0">
                <a:solidFill>
                  <a:srgbClr val="335597"/>
                </a:solidFill>
                <a:latin typeface="Keep Calm Med" pitchFamily="2" charset="0"/>
              </a:rPr>
              <a:t>CASO PRACTICO</a:t>
            </a:r>
          </a:p>
        </p:txBody>
      </p:sp>
    </p:spTree>
    <p:extLst>
      <p:ext uri="{BB962C8B-B14F-4D97-AF65-F5344CB8AC3E}">
        <p14:creationId xmlns:p14="http://schemas.microsoft.com/office/powerpoint/2010/main" val="174638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>
            <a:extLst>
              <a:ext uri="{FF2B5EF4-FFF2-40B4-BE49-F238E27FC236}">
                <a16:creationId xmlns:a16="http://schemas.microsoft.com/office/drawing/2014/main" id="{7FF96B84-0C14-7C4C-BE25-895C25770D8A}"/>
              </a:ext>
            </a:extLst>
          </p:cNvPr>
          <p:cNvSpPr/>
          <p:nvPr/>
        </p:nvSpPr>
        <p:spPr>
          <a:xfrm>
            <a:off x="4602327" y="2320586"/>
            <a:ext cx="2776525" cy="2479040"/>
          </a:xfrm>
          <a:prstGeom prst="ellipse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PE" sz="13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IT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46712D25-A869-6640-8F09-D82E0303D0A6}"/>
              </a:ext>
            </a:extLst>
          </p:cNvPr>
          <p:cNvSpPr/>
          <p:nvPr/>
        </p:nvSpPr>
        <p:spPr>
          <a:xfrm>
            <a:off x="8916352" y="2320586"/>
            <a:ext cx="2776525" cy="2479040"/>
          </a:xfrm>
          <a:prstGeom prst="ellipse">
            <a:avLst/>
          </a:prstGeom>
          <a:solidFill>
            <a:srgbClr val="FF000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PE" sz="1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OT</a:t>
            </a: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AF3E858B-753F-3E48-8795-B7D3D3C9E88D}"/>
              </a:ext>
            </a:extLst>
          </p:cNvPr>
          <p:cNvSpPr/>
          <p:nvPr/>
        </p:nvSpPr>
        <p:spPr>
          <a:xfrm>
            <a:off x="6960258" y="3295946"/>
            <a:ext cx="2255520" cy="52832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800" dirty="0">
                <a:solidFill>
                  <a:schemeClr val="bg1"/>
                </a:solidFill>
              </a:rPr>
              <a:t>DMZ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ECC878A-0411-3343-8A86-86185111F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84" y="2470446"/>
            <a:ext cx="2668243" cy="1831340"/>
          </a:xfrm>
          <a:prstGeom prst="rect">
            <a:avLst/>
          </a:prstGeom>
        </p:spPr>
      </p:pic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2DC8C8EE-0E01-AB41-BBA1-17FF5A827FB3}"/>
              </a:ext>
            </a:extLst>
          </p:cNvPr>
          <p:cNvSpPr/>
          <p:nvPr/>
        </p:nvSpPr>
        <p:spPr>
          <a:xfrm>
            <a:off x="2641765" y="3295946"/>
            <a:ext cx="2255520" cy="52832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800" dirty="0">
                <a:solidFill>
                  <a:schemeClr val="bg1"/>
                </a:solidFill>
              </a:rPr>
              <a:t>DMZ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BD05EAC2-B8F4-1643-A113-3F05D237682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194215" y="2000716"/>
            <a:ext cx="927100" cy="123190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212B8E9E-D8CD-364C-BDB0-516922917D5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354552" y="4121446"/>
            <a:ext cx="927100" cy="124460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75E387D6-9D34-6242-846F-83A09505011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144877" y="5036322"/>
            <a:ext cx="889000" cy="148590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860930B6-BDB3-A449-8183-AD794F0C9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4769" y="1854496"/>
            <a:ext cx="927100" cy="123190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5F64AE66-9698-C148-BB2E-E58FC6501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5106" y="3975226"/>
            <a:ext cx="927100" cy="1244600"/>
          </a:xfrm>
          <a:prstGeom prst="rect">
            <a:avLst/>
          </a:prstGeom>
        </p:spPr>
      </p:pic>
      <p:grpSp>
        <p:nvGrpSpPr>
          <p:cNvPr id="34" name="Grupo 33">
            <a:extLst>
              <a:ext uri="{FF2B5EF4-FFF2-40B4-BE49-F238E27FC236}">
                <a16:creationId xmlns:a16="http://schemas.microsoft.com/office/drawing/2014/main" id="{05DE074F-1350-DB4D-850C-1389BA0123F9}"/>
              </a:ext>
            </a:extLst>
          </p:cNvPr>
          <p:cNvGrpSpPr/>
          <p:nvPr/>
        </p:nvGrpSpPr>
        <p:grpSpPr>
          <a:xfrm>
            <a:off x="1485669" y="330047"/>
            <a:ext cx="5767063" cy="6112138"/>
            <a:chOff x="1489087" y="238093"/>
            <a:chExt cx="5767063" cy="6112138"/>
          </a:xfrm>
        </p:grpSpPr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B8014E3C-4186-B34C-8CA3-B0D1D6D5D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489087" y="693716"/>
              <a:ext cx="1206500" cy="14097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</p:pic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7D78C25E-CC3C-AF4E-BBB1-D6D6F3E6B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452632" y="658759"/>
              <a:ext cx="1231900" cy="143510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ECBE8EFF-1B3F-A746-AB5F-28257884F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441989" y="4953231"/>
              <a:ext cx="939800" cy="139700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6A86309E-C0B6-6947-9688-62AF6C924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113150" y="238093"/>
              <a:ext cx="1143000" cy="138430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33" name="Imagen 32">
              <a:extLst>
                <a:ext uri="{FF2B5EF4-FFF2-40B4-BE49-F238E27FC236}">
                  <a16:creationId xmlns:a16="http://schemas.microsoft.com/office/drawing/2014/main" id="{26962803-6643-B647-832A-FB4C0688E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194215" y="238093"/>
              <a:ext cx="952500" cy="119380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sp>
        <p:nvSpPr>
          <p:cNvPr id="37" name="Rectángulo 36">
            <a:extLst>
              <a:ext uri="{FF2B5EF4-FFF2-40B4-BE49-F238E27FC236}">
                <a16:creationId xmlns:a16="http://schemas.microsoft.com/office/drawing/2014/main" id="{7722CC74-9133-A640-B64B-F3FA519BED35}"/>
              </a:ext>
            </a:extLst>
          </p:cNvPr>
          <p:cNvSpPr/>
          <p:nvPr/>
        </p:nvSpPr>
        <p:spPr>
          <a:xfrm>
            <a:off x="8916352" y="5321893"/>
            <a:ext cx="3083251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PE" b="1" dirty="0">
                <a:solidFill>
                  <a:schemeClr val="tx1"/>
                </a:solidFill>
                <a:latin typeface="Helvetica Neue" panose="02000503000000020004" pitchFamily="2" charset="0"/>
              </a:rPr>
              <a:t>Machine Learning Appliance</a:t>
            </a:r>
            <a:endParaRPr lang="es-PE" b="1" dirty="0">
              <a:solidFill>
                <a:schemeClr val="tx1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30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4977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71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D7A6D67-6FF9-954E-885D-1D2C90BC2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181"/>
            <a:ext cx="12194975" cy="685632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D2F1190-A150-5849-8AE4-8DF49D5D3E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33" b="5761"/>
          <a:stretch/>
        </p:blipFill>
        <p:spPr>
          <a:xfrm>
            <a:off x="858981" y="845127"/>
            <a:ext cx="9619673" cy="459970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2C9AFD5-C6CD-634D-B852-0443AC6540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878" y="1731818"/>
            <a:ext cx="2014086" cy="224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99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D7A6D67-6FF9-954E-885D-1D2C90BC2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181"/>
            <a:ext cx="12194975" cy="685632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7FBFCF3-3C61-9840-8533-AC19C825D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209" y="723900"/>
            <a:ext cx="9180204" cy="541020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F7E0CA93-6BAB-3247-A71E-4AD5E22E5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4145" y="2806349"/>
            <a:ext cx="3697268" cy="330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52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2B908371-CE5C-BD40-BF0C-2D27F023D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DE011D32-DF8F-7048-A709-7FF5CEA5A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50" y="1856509"/>
            <a:ext cx="10851919" cy="4011355"/>
          </a:xfr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</a:pPr>
            <a:r>
              <a:rPr lang="es-PE" sz="2400" dirty="0">
                <a:solidFill>
                  <a:srgbClr val="284C91"/>
                </a:solidFill>
                <a:latin typeface="Myriad Pro" panose="020B0503030403020204" pitchFamily="34" charset="0"/>
              </a:rPr>
              <a:t>Encontró más de 6 hallazgos.</a:t>
            </a:r>
          </a:p>
          <a:p>
            <a:pPr marL="342900" indent="-342900" algn="just">
              <a:lnSpc>
                <a:spcPct val="150000"/>
              </a:lnSpc>
            </a:pPr>
            <a:r>
              <a:rPr lang="es-PE" sz="2400" dirty="0">
                <a:solidFill>
                  <a:srgbClr val="284C91"/>
                </a:solidFill>
                <a:latin typeface="Myriad Pro" panose="020B0503030403020204" pitchFamily="34" charset="0"/>
              </a:rPr>
              <a:t>Descubrimiento de 70% Assessts</a:t>
            </a:r>
          </a:p>
          <a:p>
            <a:pPr marL="342900" indent="-342900" algn="just">
              <a:lnSpc>
                <a:spcPct val="150000"/>
              </a:lnSpc>
            </a:pPr>
            <a:r>
              <a:rPr lang="es-PE" sz="2400" dirty="0">
                <a:solidFill>
                  <a:srgbClr val="284C91"/>
                </a:solidFill>
                <a:latin typeface="Myriad Pro" panose="020B0503030403020204" pitchFamily="34" charset="0"/>
              </a:rPr>
              <a:t>Equipos dual homed.</a:t>
            </a:r>
          </a:p>
          <a:p>
            <a:pPr marL="342900" indent="-342900" algn="just">
              <a:lnSpc>
                <a:spcPct val="150000"/>
              </a:lnSpc>
            </a:pPr>
            <a:r>
              <a:rPr lang="es-PE" sz="2400" dirty="0">
                <a:solidFill>
                  <a:srgbClr val="284C91"/>
                </a:solidFill>
                <a:latin typeface="Myriad Pro" panose="020B0503030403020204" pitchFamily="34" charset="0"/>
              </a:rPr>
              <a:t>Resumen de Protocolos utilizados.</a:t>
            </a:r>
          </a:p>
          <a:p>
            <a:pPr marL="342900" indent="-342900" algn="just">
              <a:lnSpc>
                <a:spcPct val="150000"/>
              </a:lnSpc>
            </a:pPr>
            <a:r>
              <a:rPr lang="es-PE" sz="2400" dirty="0">
                <a:solidFill>
                  <a:srgbClr val="284C91"/>
                </a:solidFill>
                <a:latin typeface="Myriad Pro" panose="020B0503030403020204" pitchFamily="34" charset="0"/>
              </a:rPr>
              <a:t>Equipos administrados remotamente.</a:t>
            </a:r>
          </a:p>
          <a:p>
            <a:pPr marL="342900" indent="-342900" algn="just">
              <a:lnSpc>
                <a:spcPct val="150000"/>
              </a:lnSpc>
            </a:pPr>
            <a:r>
              <a:rPr lang="es-PE" sz="2400" dirty="0">
                <a:solidFill>
                  <a:srgbClr val="284C91"/>
                </a:solidFill>
                <a:latin typeface="Myriad Pro" panose="020B0503030403020204" pitchFamily="34" charset="0"/>
              </a:rPr>
              <a:t>Ghosts descubiertos.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A471E25-1BF6-AE46-BC47-7BDEA51AD369}"/>
              </a:ext>
            </a:extLst>
          </p:cNvPr>
          <p:cNvSpPr txBox="1"/>
          <p:nvPr/>
        </p:nvSpPr>
        <p:spPr>
          <a:xfrm>
            <a:off x="653144" y="778075"/>
            <a:ext cx="10998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rgbClr val="4C6AA3"/>
                </a:solidFill>
                <a:latin typeface="Keep Calm Med" pitchFamily="2" charset="0"/>
              </a:rPr>
              <a:t>En tan solo 5 horas…</a:t>
            </a:r>
          </a:p>
        </p:txBody>
      </p:sp>
    </p:spTree>
    <p:extLst>
      <p:ext uri="{BB962C8B-B14F-4D97-AF65-F5344CB8AC3E}">
        <p14:creationId xmlns:p14="http://schemas.microsoft.com/office/powerpoint/2010/main" val="280370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AB492BD-0AC9-5A46-8A83-9003776AA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E2FF36A-B0C4-9F4A-82BF-7B281C285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15746"/>
            <a:ext cx="8914030" cy="447198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B9869F6-E028-6640-8F85-D812470B7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743" y="2087252"/>
            <a:ext cx="4470856" cy="4455002"/>
          </a:xfrm>
          <a:prstGeom prst="rect">
            <a:avLst/>
          </a:prstGeom>
        </p:spPr>
      </p:pic>
      <p:sp>
        <p:nvSpPr>
          <p:cNvPr id="7" name="Flecha derecha 6">
            <a:extLst>
              <a:ext uri="{FF2B5EF4-FFF2-40B4-BE49-F238E27FC236}">
                <a16:creationId xmlns:a16="http://schemas.microsoft.com/office/drawing/2014/main" id="{E48BA149-117C-5447-B154-F3FA74A562D6}"/>
              </a:ext>
            </a:extLst>
          </p:cNvPr>
          <p:cNvSpPr/>
          <p:nvPr/>
        </p:nvSpPr>
        <p:spPr>
          <a:xfrm rot="1397988">
            <a:off x="6505358" y="2282816"/>
            <a:ext cx="1171575" cy="8862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3108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2BB12E4-4340-404B-BE4C-23C3A3E07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5" y="0"/>
            <a:ext cx="12194975" cy="685632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DB986D9-5F72-BD47-A324-B0018FBF1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15C43A-65B3-E346-A2A2-F1F4CD64A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CFD3644-511A-184F-8B6F-F205AE7F00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82"/>
          <a:stretch/>
        </p:blipFill>
        <p:spPr>
          <a:xfrm>
            <a:off x="5506165" y="365125"/>
            <a:ext cx="6043138" cy="617450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33E3385-3F88-6049-9531-3689488AA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22" y="365125"/>
            <a:ext cx="4972843" cy="465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891A29E-9901-2C49-8494-0BB3C6A3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" y="247675"/>
            <a:ext cx="11671300" cy="12192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ECFE6A48-3B51-134F-91C6-1956ED31D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28" y="4492833"/>
            <a:ext cx="1422400" cy="4826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5FEA3656-614B-CF4C-9C8A-EEE23357D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28" y="5065488"/>
            <a:ext cx="1536700" cy="4191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EDF1EAB-93DD-3F46-B172-201648E337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226" y="5574643"/>
            <a:ext cx="1701800" cy="4318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AF1CC92E-C47D-AD44-8943-3116AE7FED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28" y="6096498"/>
            <a:ext cx="2159000" cy="41910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013E52F9-3155-284D-BB7D-9774B43C16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628" y="4083945"/>
            <a:ext cx="2133600" cy="40640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37B9D198-BB91-A848-A428-203C45B959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3972" y="5186138"/>
            <a:ext cx="2616200" cy="59690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119A69E8-F73E-B74A-9493-10449AB2D9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5276" y="4848682"/>
            <a:ext cx="1079500" cy="26670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59E85504-A565-234B-8070-64927630B8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7663" y="5154388"/>
            <a:ext cx="431800" cy="33020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4A133A19-A4CE-7E4B-9CCB-DED017BAD1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5113" y="5519774"/>
            <a:ext cx="558800" cy="317500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168403B9-F824-0A47-AC77-9B68F02D7B1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07663" y="5846684"/>
            <a:ext cx="279400" cy="30480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351BC3C4-709F-6C46-8962-816011FFDEB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55276" y="6189961"/>
            <a:ext cx="825500" cy="292100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CC1CA3E6-0B34-AB4C-9812-C6406391053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58175" y="5864372"/>
            <a:ext cx="2395625" cy="416228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81F3A756-E0A6-C840-B478-115DE3A08E7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08180" y="5115382"/>
            <a:ext cx="1572418" cy="490224"/>
          </a:xfrm>
          <a:prstGeom prst="rect">
            <a:avLst/>
          </a:prstGeom>
        </p:spPr>
      </p:pic>
      <p:sp>
        <p:nvSpPr>
          <p:cNvPr id="31" name="Abrir llave 30">
            <a:extLst>
              <a:ext uri="{FF2B5EF4-FFF2-40B4-BE49-F238E27FC236}">
                <a16:creationId xmlns:a16="http://schemas.microsoft.com/office/drawing/2014/main" id="{697957DE-217B-EE4A-BB2A-952A14BD1289}"/>
              </a:ext>
            </a:extLst>
          </p:cNvPr>
          <p:cNvSpPr/>
          <p:nvPr/>
        </p:nvSpPr>
        <p:spPr>
          <a:xfrm>
            <a:off x="7310392" y="4534429"/>
            <a:ext cx="314721" cy="194763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BBF203B5-9296-B84B-8124-7A84263E721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8200" y="1360111"/>
            <a:ext cx="10023186" cy="276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14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09ABCFC1-C667-534C-8874-203DBA084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5" y="0"/>
            <a:ext cx="12194975" cy="685632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D6179EF-4C65-1148-B83C-63D64DFB8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73" y="308027"/>
            <a:ext cx="11118272" cy="210201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336244E-BEE7-F54E-86E6-A03F63278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218" y="2410042"/>
            <a:ext cx="8853054" cy="369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8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A2D8054-E725-B145-9DEF-A169A4341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5" y="0"/>
            <a:ext cx="12194975" cy="685632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9938E37-6975-4F48-9370-F8BF2B0ADE3B}"/>
              </a:ext>
            </a:extLst>
          </p:cNvPr>
          <p:cNvSpPr txBox="1"/>
          <p:nvPr/>
        </p:nvSpPr>
        <p:spPr>
          <a:xfrm>
            <a:off x="332510" y="546331"/>
            <a:ext cx="11319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rgbClr val="4C6AA3"/>
                </a:solidFill>
                <a:latin typeface="Keep Calm Med" pitchFamily="2" charset="0"/>
              </a:rPr>
              <a:t>Internet de las Cosas (</a:t>
            </a:r>
            <a:r>
              <a:rPr lang="es-ES" sz="4000" dirty="0" err="1">
                <a:solidFill>
                  <a:srgbClr val="4C6AA3"/>
                </a:solidFill>
                <a:latin typeface="Keep Calm Med" pitchFamily="2" charset="0"/>
              </a:rPr>
              <a:t>IoT</a:t>
            </a:r>
            <a:r>
              <a:rPr lang="es-ES" sz="4000" dirty="0">
                <a:solidFill>
                  <a:srgbClr val="4C6AA3"/>
                </a:solidFill>
                <a:latin typeface="Keep Calm Med" pitchFamily="2" charset="0"/>
              </a:rPr>
              <a:t>) y las Redes OT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9867E9E-8429-4B49-A4BA-769467D01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1" y="1588095"/>
            <a:ext cx="9424189" cy="449183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F715E3E-1F0A-F844-800A-C170EBBF6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200" y="3156460"/>
            <a:ext cx="9872870" cy="135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5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D36563C-2937-974E-A695-C6987AD02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5" y="0"/>
            <a:ext cx="12194975" cy="685632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CB001DB-3BFB-EE45-AE21-2471D57BA9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6"/>
          <a:stretch/>
        </p:blipFill>
        <p:spPr>
          <a:xfrm>
            <a:off x="1663815" y="1658765"/>
            <a:ext cx="8172912" cy="476974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F0A93C0-E044-CC4A-AE9B-AF7939498EFA}"/>
              </a:ext>
            </a:extLst>
          </p:cNvPr>
          <p:cNvSpPr txBox="1"/>
          <p:nvPr/>
        </p:nvSpPr>
        <p:spPr>
          <a:xfrm>
            <a:off x="332510" y="778075"/>
            <a:ext cx="11319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rgbClr val="4C6AA3"/>
                </a:solidFill>
                <a:latin typeface="Keep Calm Med" pitchFamily="2" charset="0"/>
              </a:rPr>
              <a:t>Internet de las Cosas (</a:t>
            </a:r>
            <a:r>
              <a:rPr lang="es-ES" sz="4000" dirty="0" err="1">
                <a:solidFill>
                  <a:srgbClr val="4C6AA3"/>
                </a:solidFill>
                <a:latin typeface="Keep Calm Med" pitchFamily="2" charset="0"/>
              </a:rPr>
              <a:t>IoT</a:t>
            </a:r>
            <a:r>
              <a:rPr lang="es-ES" sz="4000" dirty="0">
                <a:solidFill>
                  <a:srgbClr val="4C6AA3"/>
                </a:solidFill>
                <a:latin typeface="Keep Calm Med" pitchFamily="2" charset="0"/>
              </a:rPr>
              <a:t>) y las Redes OT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923FF5DE-9E56-D544-AAC5-6549248E02CB}"/>
              </a:ext>
            </a:extLst>
          </p:cNvPr>
          <p:cNvSpPr/>
          <p:nvPr/>
        </p:nvSpPr>
        <p:spPr>
          <a:xfrm>
            <a:off x="4243484" y="1658765"/>
            <a:ext cx="1129401" cy="25071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B1C4563-B3D5-974C-958B-93086C374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613" y="1607127"/>
            <a:ext cx="9077532" cy="4252538"/>
          </a:xfrm>
          <a:prstGeom prst="rect">
            <a:avLst/>
          </a:prstGeom>
          <a:ln w="127000" cap="sq">
            <a:solidFill>
              <a:schemeClr val="bg1">
                <a:lumMod val="95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960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AA2B0C1C-346D-6F43-BB00-9CC4D41EF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5" y="0"/>
            <a:ext cx="12194975" cy="6856326"/>
          </a:xfrm>
          <a:prstGeom prst="rect">
            <a:avLst/>
          </a:prstGeom>
        </p:spPr>
      </p:pic>
      <p:pic>
        <p:nvPicPr>
          <p:cNvPr id="7" name="Imagen 6" descr="Imagen que contiene captura de pantalla&#10;&#10;&#10;&#10;Descripción generada automáticamente">
            <a:extLst>
              <a:ext uri="{FF2B5EF4-FFF2-40B4-BE49-F238E27FC236}">
                <a16:creationId xmlns:a16="http://schemas.microsoft.com/office/drawing/2014/main" id="{12C5A237-32F0-8F43-A8B8-CDC9C0A4C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32" y="558118"/>
            <a:ext cx="6716272" cy="4550272"/>
          </a:xfrm>
          <a:prstGeom prst="rect">
            <a:avLst/>
          </a:prstGeom>
        </p:spPr>
      </p:pic>
      <p:pic>
        <p:nvPicPr>
          <p:cNvPr id="6" name="Imagen 5" descr="Imagen que contiene captura de pantalla&#10;&#10;&#10;&#10;Descripción generada automáticamente">
            <a:extLst>
              <a:ext uri="{FF2B5EF4-FFF2-40B4-BE49-F238E27FC236}">
                <a16:creationId xmlns:a16="http://schemas.microsoft.com/office/drawing/2014/main" id="{AE5990B8-C416-4A46-B221-4E9D757A1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656" y="725824"/>
            <a:ext cx="4172712" cy="421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79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672"/>
            <a:ext cx="12194973" cy="685632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48790" y="3390062"/>
            <a:ext cx="10998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rgbClr val="335597"/>
                </a:solidFill>
                <a:latin typeface="Keep Calm Med" pitchFamily="2" charset="0"/>
              </a:rPr>
              <a:t>TITULO TITULO TITULO TITULO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772194" y="2689394"/>
            <a:ext cx="862148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900" spc="600" dirty="0">
                <a:solidFill>
                  <a:srgbClr val="335597"/>
                </a:solidFill>
                <a:latin typeface="Keep Calm Med" pitchFamily="2" charset="0"/>
              </a:rPr>
              <a:t>CONVERSATORIO</a:t>
            </a:r>
          </a:p>
        </p:txBody>
      </p:sp>
    </p:spTree>
    <p:extLst>
      <p:ext uri="{BB962C8B-B14F-4D97-AF65-F5344CB8AC3E}">
        <p14:creationId xmlns:p14="http://schemas.microsoft.com/office/powerpoint/2010/main" val="353046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672"/>
            <a:ext cx="12194973" cy="685632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48790" y="3390062"/>
            <a:ext cx="109989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rgbClr val="335597"/>
                </a:solidFill>
                <a:latin typeface="Keep Calm Med" pitchFamily="2" charset="0"/>
              </a:rPr>
              <a:t>PROTEJAMOS NUESTRAS INFRAESTRUCTURAS INDUSTRIALES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772194" y="2689394"/>
            <a:ext cx="862148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900" spc="600" dirty="0">
                <a:solidFill>
                  <a:srgbClr val="335597"/>
                </a:solidFill>
                <a:latin typeface="Keep Calm Med" pitchFamily="2" charset="0"/>
              </a:rPr>
              <a:t>TOMEMOS CONCIENCIA</a:t>
            </a:r>
          </a:p>
        </p:txBody>
      </p:sp>
    </p:spTree>
    <p:extLst>
      <p:ext uri="{BB962C8B-B14F-4D97-AF65-F5344CB8AC3E}">
        <p14:creationId xmlns:p14="http://schemas.microsoft.com/office/powerpoint/2010/main" val="106629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1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4977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68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4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4977" cy="6856326"/>
          </a:xfrm>
          <a:prstGeom prst="rect">
            <a:avLst/>
          </a:prstGeom>
        </p:spPr>
      </p:pic>
      <p:pic>
        <p:nvPicPr>
          <p:cNvPr id="3" name="Picture 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AECD071-21F7-4142-9229-2914D8E30E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59" t="7993" r="12959" b="17926"/>
          <a:stretch/>
        </p:blipFill>
        <p:spPr>
          <a:xfrm>
            <a:off x="4816680" y="1138831"/>
            <a:ext cx="2558640" cy="255864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A1C553C8-5B9D-CD4B-ACF0-A8F0A6E490E2}"/>
              </a:ext>
            </a:extLst>
          </p:cNvPr>
          <p:cNvSpPr/>
          <p:nvPr/>
        </p:nvSpPr>
        <p:spPr>
          <a:xfrm>
            <a:off x="3347050" y="4905816"/>
            <a:ext cx="5474702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s-ES" sz="4400" dirty="0">
                <a:solidFill>
                  <a:srgbClr val="335597"/>
                </a:solidFill>
                <a:latin typeface="Keep Calm Med" pitchFamily="2" charset="0"/>
              </a:rPr>
              <a:t>ERNESTO LANDA</a:t>
            </a:r>
            <a:endParaRPr lang="es-PE" sz="4400" dirty="0"/>
          </a:p>
        </p:txBody>
      </p:sp>
    </p:spTree>
    <p:extLst>
      <p:ext uri="{BB962C8B-B14F-4D97-AF65-F5344CB8AC3E}">
        <p14:creationId xmlns:p14="http://schemas.microsoft.com/office/powerpoint/2010/main" val="427323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7DC24047-9B7A-F941-9AC9-C003F5705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A74C4D4-4750-0D4F-B24F-BA5C7A33AE2D}"/>
              </a:ext>
            </a:extLst>
          </p:cNvPr>
          <p:cNvSpPr txBox="1">
            <a:spLocks/>
          </p:cNvSpPr>
          <p:nvPr/>
        </p:nvSpPr>
        <p:spPr>
          <a:xfrm>
            <a:off x="761859" y="559973"/>
            <a:ext cx="10515600" cy="7955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b="1" dirty="0">
                <a:solidFill>
                  <a:srgbClr val="002060"/>
                </a:solidFill>
                <a:latin typeface="+mn-lt"/>
              </a:rPr>
              <a:t>ERNESTO LANDA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3874331-A029-C64D-8E7E-E5329B12F8F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8703" y="1268407"/>
            <a:ext cx="9201583" cy="512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68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4977" cy="6856326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53144" y="3220830"/>
            <a:ext cx="109989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4000" dirty="0">
                <a:solidFill>
                  <a:srgbClr val="FFCB3F"/>
                </a:solidFill>
                <a:latin typeface="Keep Calm Med" pitchFamily="2" charset="0"/>
              </a:rPr>
              <a:t>MACHINE LEARNING APLICADO A LA CIBERSEGURIDAD DE INFRAESTRUCTURAS CRITICAS</a:t>
            </a:r>
          </a:p>
        </p:txBody>
      </p:sp>
    </p:spTree>
    <p:extLst>
      <p:ext uri="{BB962C8B-B14F-4D97-AF65-F5344CB8AC3E}">
        <p14:creationId xmlns:p14="http://schemas.microsoft.com/office/powerpoint/2010/main" val="77999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53144" y="778075"/>
            <a:ext cx="10998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rgbClr val="4C6AA3"/>
                </a:solidFill>
                <a:latin typeface="Keep Calm Med" pitchFamily="2" charset="0"/>
              </a:rPr>
              <a:t>INFRAESTRUCUTRAS CRITICAS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11B3947-9CAE-2C44-9721-FBA06D982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73" y="1752011"/>
            <a:ext cx="5024686" cy="3353978"/>
          </a:xfrm>
          <a:prstGeom prst="rect">
            <a:avLst/>
          </a:prstGeom>
        </p:spPr>
      </p:pic>
      <p:pic>
        <p:nvPicPr>
          <p:cNvPr id="6" name="Marcador de contenido 8">
            <a:extLst>
              <a:ext uri="{FF2B5EF4-FFF2-40B4-BE49-F238E27FC236}">
                <a16:creationId xmlns:a16="http://schemas.microsoft.com/office/drawing/2014/main" id="{F0FD2A7E-DE37-D144-8951-67092693B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35753"/>
            <a:ext cx="5288695" cy="33539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196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53144" y="778075"/>
            <a:ext cx="10998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rgbClr val="4C6AA3"/>
                </a:solidFill>
                <a:latin typeface="Keep Calm Med" pitchFamily="2" charset="0"/>
              </a:rPr>
              <a:t>REDES INDUSTRIALES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34B36F5-A052-DB48-A20C-2E54FED912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5689"/>
          <a:stretch/>
        </p:blipFill>
        <p:spPr>
          <a:xfrm>
            <a:off x="1533368" y="1312560"/>
            <a:ext cx="9238475" cy="476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83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53144" y="778075"/>
            <a:ext cx="10998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rgbClr val="4C6AA3"/>
                </a:solidFill>
                <a:latin typeface="Keep Calm Med" pitchFamily="2" charset="0"/>
              </a:rPr>
              <a:t>INFRAESTRUCUTRAS CRITICAS</a:t>
            </a:r>
          </a:p>
        </p:txBody>
      </p:sp>
      <p:pic>
        <p:nvPicPr>
          <p:cNvPr id="7" name="Marcador de contenido 8">
            <a:extLst>
              <a:ext uri="{FF2B5EF4-FFF2-40B4-BE49-F238E27FC236}">
                <a16:creationId xmlns:a16="http://schemas.microsoft.com/office/drawing/2014/main" id="{243C9DAE-59CC-AF4A-803E-1D5825BD1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801" y="1862740"/>
            <a:ext cx="5492049" cy="34829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3A69E0B-F208-FD42-97E8-961410052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787" y="1595381"/>
            <a:ext cx="5356877" cy="40176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93E8E83-91D0-1F4D-A818-FEDF1B204D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289" y="1626389"/>
            <a:ext cx="5535064" cy="430147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FDA4633-0704-6042-86D7-32FE5D93548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2362" y="5557803"/>
            <a:ext cx="2278965" cy="63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44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330</Words>
  <Application>Microsoft Macintosh PowerPoint</Application>
  <PresentationFormat>Panorámica</PresentationFormat>
  <Paragraphs>68</Paragraphs>
  <Slides>34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Helvetica Neue</vt:lpstr>
      <vt:lpstr>Keep Calm Med</vt:lpstr>
      <vt:lpstr>Myriad Pro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LANDA Ernesto</dc:creator>
  <cp:lastModifiedBy>LANDA Ernesto</cp:lastModifiedBy>
  <cp:revision>2</cp:revision>
  <dcterms:created xsi:type="dcterms:W3CDTF">2019-03-02T14:06:01Z</dcterms:created>
  <dcterms:modified xsi:type="dcterms:W3CDTF">2019-03-02T14:15:06Z</dcterms:modified>
</cp:coreProperties>
</file>